
<file path=[Content_Types].xml><?xml version="1.0" encoding="utf-8"?>
<Types xmlns="http://schemas.openxmlformats.org/package/2006/content-types">
  <Default ContentType="application/vnd.openxmlformats-officedocument.oleObject" Extension="bin"/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vnd.ms-photo" Extension="wdp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thumbnail.jpeg" Type="http://schemas.openxmlformats.org/package/2006/relationships/metadata/thumbnail"/>
<Relationship Id="rId3" Target="docProps/core.xml" Type="http://schemas.openxmlformats.org/package/2006/relationships/metadata/core-properties"/>
<Relationship Id="rId4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41" r:id="rId14"/>
    <p:sldId id="343" r:id="rId15"/>
    <p:sldId id="344" r:id="rId16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F030"/>
    <a:srgbClr val="0070C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68457" autoAdjust="0"/>
  </p:normalViewPr>
  <p:slideViewPr>
    <p:cSldViewPr>
      <p:cViewPr varScale="1">
        <p:scale>
          <a:sx n="72" d="100"/>
          <a:sy n="72" d="100"/>
        </p:scale>
        <p:origin x="-22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9.xml" Type="http://schemas.openxmlformats.org/officeDocument/2006/relationships/slide"/>
<Relationship Id="rId11" Target="slides/slide10.xml" Type="http://schemas.openxmlformats.org/officeDocument/2006/relationships/slide"/>
<Relationship Id="rId12" Target="slides/slide11.xml" Type="http://schemas.openxmlformats.org/officeDocument/2006/relationships/slide"/>
<Relationship Id="rId13" Target="slides/slide12.xml" Type="http://schemas.openxmlformats.org/officeDocument/2006/relationships/slide"/>
<Relationship Id="rId14" Target="slides/slide13.xml" Type="http://schemas.openxmlformats.org/officeDocument/2006/relationships/slide"/>
<Relationship Id="rId15" Target="slides/slide14.xml" Type="http://schemas.openxmlformats.org/officeDocument/2006/relationships/slide"/>
<Relationship Id="rId16" Target="slides/slide15.xml" Type="http://schemas.openxmlformats.org/officeDocument/2006/relationships/slide"/>
<Relationship Id="rId17" Target="notesMasters/notesMaster1.xml" Type="http://schemas.openxmlformats.org/officeDocument/2006/relationships/notesMaster"/>
<Relationship Id="rId18" Target="presProps.xml" Type="http://schemas.openxmlformats.org/officeDocument/2006/relationships/presProps"/>
<Relationship Id="rId19" Target="viewProps.xml" Type="http://schemas.openxmlformats.org/officeDocument/2006/relationships/viewProps"/>
<Relationship Id="rId2" Target="slides/slide1.xml" Type="http://schemas.openxmlformats.org/officeDocument/2006/relationships/slide"/>
<Relationship Id="rId20" Target="theme/theme1.xml" Type="http://schemas.openxmlformats.org/officeDocument/2006/relationships/theme"/>
<Relationship Id="rId21" Target="tableStyles.xml" Type="http://schemas.openxmlformats.org/officeDocument/2006/relationships/tableStyles"/>
<Relationship Id="rId3" Target="slides/slide2.xml" Type="http://schemas.openxmlformats.org/officeDocument/2006/relationships/slide"/>
<Relationship Id="rId4" Target="slides/slide3.xml" Type="http://schemas.openxmlformats.org/officeDocument/2006/relationships/slide"/>
<Relationship Id="rId5" Target="slides/slide4.xml" Type="http://schemas.openxmlformats.org/officeDocument/2006/relationships/slide"/>
<Relationship Id="rId6" Target="slides/slide5.xml" Type="http://schemas.openxmlformats.org/officeDocument/2006/relationships/slide"/>
<Relationship Id="rId7" Target="slides/slide6.xml" Type="http://schemas.openxmlformats.org/officeDocument/2006/relationships/slide"/>
<Relationship Id="rId8" Target="slides/slide7.xml" Type="http://schemas.openxmlformats.org/officeDocument/2006/relationships/slide"/>
<Relationship Id="rId9" Target="slides/slide8.xml" Type="http://schemas.openxmlformats.org/officeDocument/2006/relationships/slide"/>
</Relationships>

</file>

<file path=ppt/drawings/_rels/vmlDrawing1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10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11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12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13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14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15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2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3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4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5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6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7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8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drawings/_rels/vmlDrawing9.vml.rels><?xml version="1.0" encoding="UTF-8" standalone="no"?>
<Relationships xmlns="http://schemas.openxmlformats.org/package/2006/relationships">
<Relationship Id="rId1" Target="../media/image1.wmf" Type="http://schemas.openxmlformats.org/officeDocument/2006/relationships/image"/>
</Relationships>

</file>

<file path=ppt/notesMasters/_rels/notesMaster1.xml.rels><?xml version="1.0" encoding="UTF-8" standalone="no"?>
<Relationships xmlns="http://schemas.openxmlformats.org/package/2006/relationships">
<Relationship Id="rId1" Target="../theme/theme2.xml" Type="http://schemas.openxmlformats.org/officeDocument/2006/relationships/theme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1921-33AF-47A2-8AC2-13EB4625653C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A9E03-4384-4A6B-BE3E-CA2EB24027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97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.xml" Type="http://schemas.openxmlformats.org/officeDocument/2006/relationships/slide"/>
</Relationships>

</file>

<file path=ppt/notesSlides/_rels/notesSlide10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0.xml" Type="http://schemas.openxmlformats.org/officeDocument/2006/relationships/slide"/>
</Relationships>

</file>

<file path=ppt/notesSlides/_rels/notesSlide11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1.xml" Type="http://schemas.openxmlformats.org/officeDocument/2006/relationships/slide"/>
</Relationships>

</file>

<file path=ppt/notesSlides/_rels/notesSlide1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2.xml" Type="http://schemas.openxmlformats.org/officeDocument/2006/relationships/slide"/>
</Relationships>

</file>

<file path=ppt/notesSlides/_rels/notesSlide1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3.xml" Type="http://schemas.openxmlformats.org/officeDocument/2006/relationships/slide"/>
</Relationships>

</file>

<file path=ppt/notesSlides/_rels/notesSlide1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4.xml" Type="http://schemas.openxmlformats.org/officeDocument/2006/relationships/slide"/>
</Relationships>

</file>

<file path=ppt/notesSlides/_rels/notesSlide1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15.xml" Type="http://schemas.openxmlformats.org/officeDocument/2006/relationships/slide"/>
</Relationships>

</file>

<file path=ppt/notesSlides/_rels/notesSlide2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2.xml" Type="http://schemas.openxmlformats.org/officeDocument/2006/relationships/slide"/>
</Relationships>

</file>

<file path=ppt/notesSlides/_rels/notesSlide3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3.xml" Type="http://schemas.openxmlformats.org/officeDocument/2006/relationships/slide"/>
</Relationships>

</file>

<file path=ppt/notesSlides/_rels/notesSlide4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4.xml" Type="http://schemas.openxmlformats.org/officeDocument/2006/relationships/slide"/>
</Relationships>

</file>

<file path=ppt/notesSlides/_rels/notesSlide5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5.xml" Type="http://schemas.openxmlformats.org/officeDocument/2006/relationships/slide"/>
</Relationships>

</file>

<file path=ppt/notesSlides/_rels/notesSlide6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6.xml" Type="http://schemas.openxmlformats.org/officeDocument/2006/relationships/slide"/>
</Relationships>

</file>

<file path=ppt/notesSlides/_rels/notesSlide7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7.xml" Type="http://schemas.openxmlformats.org/officeDocument/2006/relationships/slide"/>
</Relationships>

</file>

<file path=ppt/notesSlides/_rels/notesSlide8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8.xml" Type="http://schemas.openxmlformats.org/officeDocument/2006/relationships/slide"/>
</Relationships>

</file>

<file path=ppt/notesSlides/_rels/notesSlide9.xml.rels><?xml version="1.0" encoding="UTF-8" standalone="no"?>
<Relationships xmlns="http://schemas.openxmlformats.org/package/2006/relationships">
<Relationship Id="rId1" Target="../notesMasters/notesMaster1.xml" Type="http://schemas.openxmlformats.org/officeDocument/2006/relationships/notesMaster"/>
<Relationship Id="rId2" Target="../slides/slide9.xml" Type="http://schemas.openxmlformats.org/officeDocument/2006/relationships/slide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10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Konkrétní aktivity</a:t>
            </a: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2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Tvrdá data k přehlídce</a:t>
            </a: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02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Tvrdá data k přehlídce</a:t>
            </a: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95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Tvrdá data k přehlídce</a:t>
            </a: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449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Tvrdá data k přehlídce</a:t>
            </a:r>
            <a:endParaRPr lang="cs-CZ" sz="1000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233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8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Moderátor přivítá novináře a představí účastníky –</a:t>
            </a:r>
            <a:r>
              <a:rPr lang="cs-CZ" sz="14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KaGŠ</a:t>
            </a:r>
            <a:r>
              <a:rPr lang="cs-CZ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nebo OK MO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18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 OBRANY: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400" b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ARMÁDA JAKO SOUČÁST SPOLEČNOSTI</a:t>
            </a:r>
            <a:endParaRPr lang="cs-CZ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Dobrý den, dámy a pánové!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mi ctí být ministrem obrany právě při příležitosti 100. výročí vzniku republiky.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Stovku je možné oslavit jen jednou a já </a:t>
            </a: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věřím, že akce připravované armádou na poslední říjnový víkend budou skutečným vyvrcholením celoročních oslav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Nejlákavější zřejmě bude vojenská přehlídka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Na té chceme lidem ukázat, jak dnešní armáda vypadá, kdo a s jakou technikou je připraven je bránit.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Poslední podobná přehlídka se u nás konala před 10 lety, když jsme slavili devadesátku, a předtím naposledy v roce 1985.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Jak víte, </a:t>
            </a: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 našich vojáků a naší armády by v roce 1918 republika nemohla vzniknout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i poté, po celých 100 let, hrála armáda vždy významnou roli, protože byla a je pevně spjata se společností.</a:t>
            </a:r>
            <a:endParaRPr lang="cs-CZ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BEZPEČNOST ČESKÉ REPUBLIKY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Současná bezpečnost České republiky je </a:t>
            </a: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zaručena ukotvením v NATO a evropských strukturách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to ta </a:t>
            </a: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nejlepší pojistka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která nám dává jistotu, že </a:t>
            </a: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obranu nejsme sami. </a:t>
            </a:r>
            <a:endParaRPr lang="cs-CZ" sz="1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Vstup do NATO v roce 1999 nás přivedl zpět mezi státy, které pomohly i ke vzniku nezávislého Československa.</a:t>
            </a:r>
          </a:p>
          <a:p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18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BUDOUCNOST OZBROJENÝCH SIL ČR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Mojí prioritou je další rozvoj a modernizace armády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 aby lidé viděli, že miliardy z rozpočtu mají svůj reálný dopad na podobu armády, k tomu slouží právě akce jako chystaná vojenská přehlídka.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Nejdůležitější jsou ovšem vždy </a:t>
            </a:r>
            <a:r>
              <a:rPr lang="cs-CZ" sz="14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lidé – vojáci, kteří spojují svůj život s obranou vlasti.</a:t>
            </a: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někdy bohužel za svou zemi přinášejí i oběť nejvyšší.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Važme si proto všech, kteří budou v den 100. výročí pochodovat na přehlídce Evropskou ulicí.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úplně na závěr chci jen připomenout, že naše akce nejsou zdaleka jediné, které v rámci oslav proběhnou. Jednotlivé konkrétní aktivity v Praze představí magistrát médiím dnes po obědě.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Moderátor: Děkuji a nyní předávám slovo NGŠ…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74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NÁČELNÍK GŠ: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ČESKO JAKO PLNOHODNOTNÝ ČLEN NATO</a:t>
            </a:r>
          </a:p>
          <a:p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Dobrý den, dámy a pánové!</a:t>
            </a:r>
          </a:p>
          <a:p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Jsem rád, že právě armáda pořádá tuto přehlídku, která bude bezpochyby vyvrcholením oslav 100. výročí vzniku republiky.</a:t>
            </a:r>
          </a:p>
          <a:p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Máme výtečně vycvičené vojáky, kteří disponují mnoha bojovými zkušenostmi. Tyto zkušenosti získávají na zahraničních misích  a při plnění nejnáročnějších úkolů, kterých se jako koaliční partneři účastníme přes dvacet let. Všechno, co se v misích naučíme, je potřebné zejména pro obranu vlasti, protože ta v dnešním světě nezačíná na našich hranicích.</a:t>
            </a:r>
          </a:p>
          <a:p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Na vlastní oči uvidíte, kam se armáda umí posunout, pokud jsou k tomu vytvořeny podmínky.</a:t>
            </a:r>
          </a:p>
          <a:p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Jak opakovaně zdůrazňuji, jsme teprve na začátku procesu. Kvalitou personálu se můžeme srovnávat s nejlepšími armádami spojenců v NATO, což dokazují naši vojáci každý den, kdy jsme se z role účastníků posunuli do role lídrů. Tomu by však měla odpovídat také výzbroj naší armády, abychom se spojencům vyrovnali i technologicky. Jak už řekl pan ministr, naší hlavní prioritou je logicky modernizace armády.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68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ČESKA A SLOVENSKA</a:t>
            </a:r>
          </a:p>
          <a:p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Slavíme vznik společného státu Čechů a Slováků, a proto bych zdůraznil, že naše spolupráce je i dnes na dobré úrovni.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Máme mnoho společných projektů, které usnadňuje absence jazykové bariéry, ale i společná historie.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6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AČR JAKO NOSITEL TRADICE A CTI</a:t>
            </a:r>
          </a:p>
          <a:p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Přehlídka nám všem připomene vlastenectví předchozích generací a současně ukáže národní hrdost a patriotismus dnešní generace.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Armáda reprezentuje odhodlanou sílu, která je připravena bránit hodnoty našeho státu.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Vojáci, které uvidíte na přehlídce a kteří budou 28. října defilovat po Evropské třídě, jsou z velké části válečnými veterány. Svou odhodlanost, profesionalitu a houževnatost opakovaně prokazují ve výcviku i v zahraničních operacích.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Moderátor: Děkuji a nyní předávám slovo 1: zástupci NGŠ…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8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cs-CZ" sz="14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ZNGŠ:</a:t>
            </a:r>
          </a:p>
          <a:p>
            <a:pPr marL="0" indent="0">
              <a:buNone/>
            </a:pPr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Dobrý</a:t>
            </a:r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den, dámy a pánové!</a:t>
            </a:r>
          </a:p>
          <a:p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Dovolte mi, abych vás zasvětil do příprav přehlídky, která nemá v naší</a:t>
            </a:r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novodobé historii obdoby.</a:t>
            </a:r>
          </a:p>
          <a:p>
            <a:endParaRPr lang="cs-CZ" sz="1400" b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Přípravy trvaly dva (?) roky a účastnilo se jich </a:t>
            </a:r>
            <a:r>
              <a:rPr lang="cs-CZ" sz="14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</a:t>
            </a:r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lidí.</a:t>
            </a:r>
          </a:p>
          <a:p>
            <a:endParaRPr lang="cs-CZ" sz="1400" b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Srovnání s francouzskou přehlídkou na </a:t>
            </a:r>
            <a:r>
              <a:rPr lang="cs-CZ" sz="1400" b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Champs-Élysées</a:t>
            </a:r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která byla jen dvakrát větší, přičemž Francie je velmoc a má 6x více obyvatel (67 milionů).</a:t>
            </a:r>
          </a:p>
          <a:p>
            <a:endParaRPr lang="cs-CZ" sz="1400" b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Společné úsilí</a:t>
            </a:r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Armády ČR a složek IZS… za pomoci mnoha dalších institucí.</a:t>
            </a:r>
            <a:endParaRPr lang="cs-CZ" sz="14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Historické souvislosti…</a:t>
            </a:r>
          </a:p>
          <a:p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Malé národy se musí umět</a:t>
            </a:r>
            <a:r>
              <a:rPr lang="cs-CZ" sz="14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sz="14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prosadit ve velkých dějinných změnách, které často nezpůsobily, ale jsou do nich zahrnuty.</a:t>
            </a:r>
          </a:p>
          <a:p>
            <a:endParaRPr lang="cs-CZ" sz="1400" b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A9E03-4384-4A6B-BE3E-CA2EB240273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358910"/>
      </p:ext>
    </p:extLst>
  </p:cSld>
  <p:clrMapOvr>
    <a:masterClrMapping/>
  </p:clrMapOvr>
</p:notes>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7DE-9BB3-45E9-A29B-F797CECFB494}" type="datetimeFigureOut">
              <a:rPr lang="cs-CZ" smtClean="0"/>
              <a:pPr/>
              <a:t>18.9.2018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6927-F5CA-4E87-A7D8-5C404F1068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drawings/vmlDrawing1.vml" Type="http://schemas.openxmlformats.org/officeDocument/2006/relationships/vmlDrawing"/>
<Relationship Id="rId2" Target="../slideLayouts/slideLayout2.xml" Type="http://schemas.openxmlformats.org/officeDocument/2006/relationships/slideLayout"/>
<Relationship Id="rId3" Target="../notesSlides/notesSlide1.xml" Type="http://schemas.openxmlformats.org/officeDocument/2006/relationships/notesSlide"/>
<Relationship Id="rId4" Target="../embeddings/oleObject1.bin" Type="http://schemas.openxmlformats.org/officeDocument/2006/relationships/oleObject"/>
<Relationship Id="rId5" Target="../media/image1.wmf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drawings/vmlDrawing10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10.xml" Type="http://schemas.openxmlformats.org/officeDocument/2006/relationships/notesSlide"/>
<Relationship Id="rId4" Target="../embeddings/oleObject11.bin" Type="http://schemas.openxmlformats.org/officeDocument/2006/relationships/oleObject"/>
<Relationship Id="rId5" Target="../media/image1.wmf" Type="http://schemas.openxmlformats.org/officeDocument/2006/relationships/image"/>
</Relationships>

</file>

<file path=ppt/slides/_rels/slide11.xml.rels><?xml version="1.0" encoding="UTF-8" standalone="no"?>
<Relationships xmlns="http://schemas.openxmlformats.org/package/2006/relationships">
<Relationship Id="rId1" Target="../drawings/vmlDrawing11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11.xml" Type="http://schemas.openxmlformats.org/officeDocument/2006/relationships/notesSlide"/>
<Relationship Id="rId4" Target="../embeddings/oleObject12.bin" Type="http://schemas.openxmlformats.org/officeDocument/2006/relationships/oleObject"/>
<Relationship Id="rId5" Target="../media/image1.wmf" Type="http://schemas.openxmlformats.org/officeDocument/2006/relationships/image"/>
<Relationship Id="rId6" Target="../media/image15.jpeg" Type="http://schemas.openxmlformats.org/officeDocument/2006/relationships/image"/>
</Relationships>

</file>

<file path=ppt/slides/_rels/slide12.xml.rels><?xml version="1.0" encoding="UTF-8" standalone="no"?>
<Relationships xmlns="http://schemas.openxmlformats.org/package/2006/relationships">
<Relationship Id="rId1" Target="../drawings/vmlDrawing12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12.xml" Type="http://schemas.openxmlformats.org/officeDocument/2006/relationships/notesSlide"/>
<Relationship Id="rId4" Target="../embeddings/oleObject13.bin" Type="http://schemas.openxmlformats.org/officeDocument/2006/relationships/oleObject"/>
<Relationship Id="rId5" Target="../media/image1.wmf" Type="http://schemas.openxmlformats.org/officeDocument/2006/relationships/image"/>
</Relationships>

</file>

<file path=ppt/slides/_rels/slide13.xml.rels><?xml version="1.0" encoding="UTF-8" standalone="no"?>
<Relationships xmlns="http://schemas.openxmlformats.org/package/2006/relationships">
<Relationship Id="rId1" Target="../drawings/vmlDrawing13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13.xml" Type="http://schemas.openxmlformats.org/officeDocument/2006/relationships/notesSlide"/>
<Relationship Id="rId4" Target="../embeddings/oleObject14.bin" Type="http://schemas.openxmlformats.org/officeDocument/2006/relationships/oleObject"/>
<Relationship Id="rId5" Target="../media/image1.wmf" Type="http://schemas.openxmlformats.org/officeDocument/2006/relationships/image"/>
<Relationship Id="rId6" Target="../media/image16.png" Type="http://schemas.openxmlformats.org/officeDocument/2006/relationships/image"/>
<Relationship Id="rId7" Target="../media/image17.png" Type="http://schemas.openxmlformats.org/officeDocument/2006/relationships/image"/>
</Relationships>

</file>

<file path=ppt/slides/_rels/slide14.xml.rels><?xml version="1.0" encoding="UTF-8" standalone="no"?>
<Relationships xmlns="http://schemas.openxmlformats.org/package/2006/relationships">
<Relationship Id="rId1" Target="../drawings/vmlDrawing14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14.xml" Type="http://schemas.openxmlformats.org/officeDocument/2006/relationships/notesSlide"/>
<Relationship Id="rId4" Target="../embeddings/oleObject15.bin" Type="http://schemas.openxmlformats.org/officeDocument/2006/relationships/oleObject"/>
<Relationship Id="rId5" Target="../media/image1.wmf" Type="http://schemas.openxmlformats.org/officeDocument/2006/relationships/image"/>
</Relationships>

</file>

<file path=ppt/slides/_rels/slide15.xml.rels><?xml version="1.0" encoding="UTF-8" standalone="no"?>
<Relationships xmlns="http://schemas.openxmlformats.org/package/2006/relationships">
<Relationship Id="rId1" Target="../drawings/vmlDrawing15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15.xml" Type="http://schemas.openxmlformats.org/officeDocument/2006/relationships/notesSlide"/>
<Relationship Id="rId4" Target="../embeddings/oleObject16.bin" Type="http://schemas.openxmlformats.org/officeDocument/2006/relationships/oleObject"/>
<Relationship Id="rId5" Target="../media/image1.wmf" Type="http://schemas.openxmlformats.org/officeDocument/2006/relationships/image"/>
<Relationship Id="rId6" Target="../media/image18.png" Type="http://schemas.openxmlformats.org/officeDocument/2006/relationships/image"/>
<Relationship Id="rId7" Target="../media/image19.png" Type="http://schemas.openxmlformats.org/officeDocument/2006/relationships/image"/>
</Relationships>

</file>

<file path=ppt/slides/_rels/slide2.xml.rels><?xml version="1.0" encoding="UTF-8" standalone="no"?>
<Relationships xmlns="http://schemas.openxmlformats.org/package/2006/relationships">
<Relationship Id="rId1" Target="../drawings/vmlDrawing2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2.xml" Type="http://schemas.openxmlformats.org/officeDocument/2006/relationships/notesSlide"/>
<Relationship Id="rId4" Target="../embeddings/oleObject2.bin" Type="http://schemas.openxmlformats.org/officeDocument/2006/relationships/oleObject"/>
<Relationship Id="rId5" Target="../media/image1.wmf" Type="http://schemas.openxmlformats.org/officeDocument/2006/relationships/image"/>
</Relationships>

</file>

<file path=ppt/slides/_rels/slide3.xml.rels><?xml version="1.0" encoding="UTF-8" standalone="no"?>
<Relationships xmlns="http://schemas.openxmlformats.org/package/2006/relationships">
<Relationship Id="rId1" Target="../drawings/vmlDrawing3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3.xml" Type="http://schemas.openxmlformats.org/officeDocument/2006/relationships/notesSlide"/>
<Relationship Id="rId4" Target="../embeddings/oleObject3.bin" Type="http://schemas.openxmlformats.org/officeDocument/2006/relationships/oleObject"/>
<Relationship Id="rId5" Target="../media/image1.wmf" Type="http://schemas.openxmlformats.org/officeDocument/2006/relationships/image"/>
<Relationship Id="rId6" Target="../media/image2.gif" Type="http://schemas.openxmlformats.org/officeDocument/2006/relationships/image"/>
<Relationship Id="rId7" Target="../media/image3.jpe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drawings/vmlDrawing4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4.xml" Type="http://schemas.openxmlformats.org/officeDocument/2006/relationships/notesSlide"/>
<Relationship Id="rId4" Target="../embeddings/oleObject4.bin" Type="http://schemas.openxmlformats.org/officeDocument/2006/relationships/oleObject"/>
<Relationship Id="rId5" Target="../media/image1.wmf" Type="http://schemas.openxmlformats.org/officeDocument/2006/relationships/image"/>
<Relationship Id="rId6" Target="../media/image4.jp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drawings/vmlDrawing5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5.xml" Type="http://schemas.openxmlformats.org/officeDocument/2006/relationships/notesSlide"/>
<Relationship Id="rId4" Target="../embeddings/oleObject5.bin" Type="http://schemas.openxmlformats.org/officeDocument/2006/relationships/oleObject"/>
<Relationship Id="rId5" Target="../media/image1.wmf" Type="http://schemas.openxmlformats.org/officeDocument/2006/relationships/image"/>
<Relationship Id="rId6" Target="../media/image5.jpg" Type="http://schemas.openxmlformats.org/officeDocument/2006/relationships/image"/>
</Relationships>

</file>

<file path=ppt/slides/_rels/slide6.xml.rels><?xml version="1.0" encoding="UTF-8" standalone="no"?>
<Relationships xmlns="http://schemas.openxmlformats.org/package/2006/relationships">
<Relationship Id="rId1" Target="../drawings/vmlDrawing6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6.xml" Type="http://schemas.openxmlformats.org/officeDocument/2006/relationships/notesSlide"/>
<Relationship Id="rId4" Target="../embeddings/oleObject6.bin" Type="http://schemas.openxmlformats.org/officeDocument/2006/relationships/oleObject"/>
<Relationship Id="rId5" Target="../media/image1.wmf" Type="http://schemas.openxmlformats.org/officeDocument/2006/relationships/image"/>
<Relationship Id="rId6" Target="../media/image6.png" Type="http://schemas.openxmlformats.org/officeDocument/2006/relationships/image"/>
</Relationships>

</file>

<file path=ppt/slides/_rels/slide7.xml.rels><?xml version="1.0" encoding="UTF-8" standalone="no"?>
<Relationships xmlns="http://schemas.openxmlformats.org/package/2006/relationships">
<Relationship Id="rId1" Target="../drawings/vmlDrawing7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7.xml" Type="http://schemas.openxmlformats.org/officeDocument/2006/relationships/notesSlide"/>
<Relationship Id="rId4" Target="../embeddings/oleObject7.bin" Type="http://schemas.openxmlformats.org/officeDocument/2006/relationships/oleObject"/>
<Relationship Id="rId5" Target="../media/image1.wmf" Type="http://schemas.openxmlformats.org/officeDocument/2006/relationships/image"/>
<Relationship Id="rId6" Target="../media/image7.jpe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drawings/vmlDrawing8.vml" Type="http://schemas.openxmlformats.org/officeDocument/2006/relationships/vmlDrawing"/>
<Relationship Id="rId2" Target="../slideLayouts/slideLayout1.xml" Type="http://schemas.openxmlformats.org/officeDocument/2006/relationships/slideLayout"/>
<Relationship Id="rId3" Target="../notesSlides/notesSlide8.xml" Type="http://schemas.openxmlformats.org/officeDocument/2006/relationships/notesSlide"/>
<Relationship Id="rId4" Target="../embeddings/oleObject8.bin" Type="http://schemas.openxmlformats.org/officeDocument/2006/relationships/oleObject"/>
<Relationship Id="rId5" Target="../media/image1.wmf" Type="http://schemas.openxmlformats.org/officeDocument/2006/relationships/image"/>
<Relationship Id="rId6" Target="../media/image8.jpg" Type="http://schemas.openxmlformats.org/officeDocument/2006/relationships/image"/>
<Relationship Id="rId7" Target="../media/image9.jpeg" Type="http://schemas.openxmlformats.org/officeDocument/2006/relationships/image"/>
</Relationships>

</file>

<file path=ppt/slides/_rels/slide9.xml.rels><?xml version="1.0" encoding="UTF-8" standalone="no"?>
<Relationships xmlns="http://schemas.openxmlformats.org/package/2006/relationships">
<Relationship Id="rId1" Target="../drawings/vmlDrawing9.vml" Type="http://schemas.openxmlformats.org/officeDocument/2006/relationships/vmlDrawing"/>
<Relationship Id="rId10" Target="../media/image12.png" Type="http://schemas.openxmlformats.org/officeDocument/2006/relationships/image"/>
<Relationship Id="rId11" Target="../media/image13.jpeg" Type="http://schemas.openxmlformats.org/officeDocument/2006/relationships/image"/>
<Relationship Id="rId12" Target="../media/image14.jpeg" Type="http://schemas.openxmlformats.org/officeDocument/2006/relationships/image"/>
<Relationship Id="rId2" Target="../slideLayouts/slideLayout1.xml" Type="http://schemas.openxmlformats.org/officeDocument/2006/relationships/slideLayout"/>
<Relationship Id="rId3" Target="../notesSlides/notesSlide9.xml" Type="http://schemas.openxmlformats.org/officeDocument/2006/relationships/notesSlide"/>
<Relationship Id="rId4" Target="../embeddings/oleObject9.bin" Type="http://schemas.openxmlformats.org/officeDocument/2006/relationships/oleObject"/>
<Relationship Id="rId5" Target="../media/image1.wmf" Type="http://schemas.openxmlformats.org/officeDocument/2006/relationships/image"/>
<Relationship Id="rId6" Target="../embeddings/oleObject10.bin" Type="http://schemas.openxmlformats.org/officeDocument/2006/relationships/oleObject"/>
<Relationship Id="rId7" Target="../media/image10.png" Type="http://schemas.openxmlformats.org/officeDocument/2006/relationships/image"/>
<Relationship Id="rId8" Target="../media/hdphoto1.wdp" Type="http://schemas.microsoft.com/office/2007/relationships/hdphoto"/>
<Relationship Id="rId9" Target="../media/image11.pn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429319"/>
              </p:ext>
            </p:extLst>
          </p:nvPr>
        </p:nvGraphicFramePr>
        <p:xfrm>
          <a:off x="2987824" y="548680"/>
          <a:ext cx="3744416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48680"/>
                        <a:ext cx="3744416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755576" y="3501008"/>
            <a:ext cx="864096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Tisková konference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k oslavám 100. výročí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vzniku samostatného státu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0"/>
            <a:ext cx="21602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11560" y="0"/>
            <a:ext cx="216024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27584" y="0"/>
            <a:ext cx="21602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732240" y="6309320"/>
            <a:ext cx="20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Praha, 19. září 2018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Přímá spojnice 51"/>
          <p:cNvCxnSpPr>
            <a:stCxn id="50" idx="0"/>
            <a:endCxn id="23" idx="2"/>
          </p:cNvCxnSpPr>
          <p:nvPr/>
        </p:nvCxnSpPr>
        <p:spPr>
          <a:xfrm flipH="1" flipV="1">
            <a:off x="7054757" y="2859316"/>
            <a:ext cx="7477" cy="2111732"/>
          </a:xfrm>
          <a:prstGeom prst="line">
            <a:avLst/>
          </a:prstGeom>
          <a:ln w="38100">
            <a:solidFill>
              <a:schemeClr val="bg1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oúhlá spojnice 24"/>
          <p:cNvCxnSpPr>
            <a:stCxn id="22" idx="3"/>
            <a:endCxn id="43" idx="0"/>
          </p:cNvCxnSpPr>
          <p:nvPr/>
        </p:nvCxnSpPr>
        <p:spPr>
          <a:xfrm>
            <a:off x="5602540" y="3569828"/>
            <a:ext cx="2119809" cy="1380245"/>
          </a:xfrm>
          <a:prstGeom prst="bentConnector2">
            <a:avLst/>
          </a:prstGeom>
          <a:ln w="15875" cmpd="thickThin">
            <a:solidFill>
              <a:schemeClr val="bg1"/>
            </a:solidFill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Akce ke 100. výročí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cxnSp>
        <p:nvCxnSpPr>
          <p:cNvPr id="13" name="Pravoúhlá spojnice 12"/>
          <p:cNvCxnSpPr>
            <a:stCxn id="18" idx="3"/>
            <a:endCxn id="34" idx="0"/>
          </p:cNvCxnSpPr>
          <p:nvPr/>
        </p:nvCxnSpPr>
        <p:spPr>
          <a:xfrm>
            <a:off x="7948682" y="4496085"/>
            <a:ext cx="259721" cy="370960"/>
          </a:xfrm>
          <a:prstGeom prst="bentConnector2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endCxn id="37" idx="2"/>
          </p:cNvCxnSpPr>
          <p:nvPr/>
        </p:nvCxnSpPr>
        <p:spPr>
          <a:xfrm flipV="1">
            <a:off x="179512" y="5049869"/>
            <a:ext cx="108012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stCxn id="28" idx="6"/>
            <a:endCxn id="31" idx="2"/>
          </p:cNvCxnSpPr>
          <p:nvPr/>
        </p:nvCxnSpPr>
        <p:spPr>
          <a:xfrm>
            <a:off x="2195736" y="5049869"/>
            <a:ext cx="2592288" cy="280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31" idx="6"/>
            <a:endCxn id="34" idx="2"/>
          </p:cNvCxnSpPr>
          <p:nvPr/>
        </p:nvCxnSpPr>
        <p:spPr>
          <a:xfrm flipV="1">
            <a:off x="5148063" y="5047066"/>
            <a:ext cx="2880320" cy="56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2411760" y="4265388"/>
            <a:ext cx="2363317" cy="46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sz="2400" dirty="0"/>
              <a:t>27. října (sobota)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220072" y="4234480"/>
            <a:ext cx="2728610" cy="523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sz="2800" dirty="0"/>
              <a:t>28. ř</a:t>
            </a:r>
            <a:r>
              <a:rPr lang="cs-CZ" sz="2800" dirty="0" smtClean="0"/>
              <a:t>íjna (neděle</a:t>
            </a:r>
            <a:r>
              <a:rPr lang="cs-CZ" sz="2800" dirty="0"/>
              <a:t>)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238715" y="5376710"/>
            <a:ext cx="2576260" cy="984875"/>
          </a:xfrm>
          <a:prstGeom prst="rect">
            <a:avLst/>
          </a:prstGeom>
          <a:noFill/>
          <a:ln w="15875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29" tIns="45715" rIns="91429" bIns="45715" rtlCol="0">
            <a:spAutoFit/>
          </a:bodyPr>
          <a:lstStyle/>
          <a:p>
            <a:r>
              <a:rPr lang="cs-CZ" altLang="cs-CZ" sz="1600" b="1" u="sng" dirty="0">
                <a:cs typeface="Arial" pitchFamily="34" charset="0"/>
              </a:rPr>
              <a:t>2. Vojenská přísaha a slib</a:t>
            </a:r>
          </a:p>
          <a:p>
            <a:r>
              <a:rPr lang="cs-CZ" altLang="cs-CZ" sz="1400" dirty="0">
                <a:cs typeface="Arial" pitchFamily="34" charset="0"/>
              </a:rPr>
              <a:t>Dne: 	27.října 2018 </a:t>
            </a:r>
          </a:p>
          <a:p>
            <a:r>
              <a:rPr lang="cs-CZ" altLang="cs-CZ" sz="1400" dirty="0">
                <a:cs typeface="Arial" pitchFamily="34" charset="0"/>
              </a:rPr>
              <a:t>Čas:	11.00–11.45 hod.</a:t>
            </a:r>
          </a:p>
          <a:p>
            <a:r>
              <a:rPr lang="cs-CZ" altLang="cs-CZ" sz="1400" dirty="0">
                <a:cs typeface="Arial" pitchFamily="34" charset="0"/>
              </a:rPr>
              <a:t>Místo:	Hradčanské </a:t>
            </a:r>
            <a:r>
              <a:rPr lang="cs-CZ" altLang="cs-CZ" sz="1400" dirty="0" smtClean="0">
                <a:cs typeface="Arial" pitchFamily="34" charset="0"/>
              </a:rPr>
              <a:t>náměstí</a:t>
            </a:r>
            <a:endParaRPr lang="cs-CZ" altLang="cs-CZ" sz="1400" dirty="0">
              <a:cs typeface="Arial" pitchFamily="34" charset="0"/>
            </a:endParaRPr>
          </a:p>
        </p:txBody>
      </p:sp>
      <p:cxnSp>
        <p:nvCxnSpPr>
          <p:cNvPr id="20" name="Přímá spojnice 19"/>
          <p:cNvCxnSpPr>
            <a:stCxn id="37" idx="6"/>
            <a:endCxn id="28" idx="2"/>
          </p:cNvCxnSpPr>
          <p:nvPr/>
        </p:nvCxnSpPr>
        <p:spPr>
          <a:xfrm>
            <a:off x="467544" y="5049868"/>
            <a:ext cx="13681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4308125" y="5376710"/>
            <a:ext cx="2387170" cy="984875"/>
          </a:xfrm>
          <a:prstGeom prst="rect">
            <a:avLst/>
          </a:prstGeom>
          <a:noFill/>
          <a:ln w="15875">
            <a:solidFill>
              <a:schemeClr val="bg1"/>
            </a:solidFill>
          </a:ln>
          <a:effectLst/>
        </p:spPr>
        <p:txBody>
          <a:bodyPr wrap="none" lIns="91429" tIns="45715" rIns="91429" bIns="45715" rtlCol="0">
            <a:spAutoFit/>
          </a:bodyPr>
          <a:lstStyle/>
          <a:p>
            <a:r>
              <a:rPr lang="cs-CZ" altLang="cs-CZ" sz="1600" b="1" u="sng" dirty="0">
                <a:cs typeface="Arial" pitchFamily="34" charset="0"/>
              </a:rPr>
              <a:t>3. Státní pietní akt</a:t>
            </a:r>
          </a:p>
          <a:p>
            <a:r>
              <a:rPr lang="cs-CZ" altLang="cs-CZ" sz="1400" dirty="0">
                <a:cs typeface="Arial" pitchFamily="34" charset="0"/>
              </a:rPr>
              <a:t>Dne: 	28.října 2018 </a:t>
            </a:r>
          </a:p>
          <a:p>
            <a:r>
              <a:rPr lang="cs-CZ" altLang="cs-CZ" sz="1400" dirty="0">
                <a:cs typeface="Arial" pitchFamily="34" charset="0"/>
              </a:rPr>
              <a:t>Čas:	10.30–11.10 hod.</a:t>
            </a:r>
          </a:p>
          <a:p>
            <a:r>
              <a:rPr lang="cs-CZ" altLang="cs-CZ" sz="1400" dirty="0">
                <a:cs typeface="Arial" pitchFamily="34" charset="0"/>
              </a:rPr>
              <a:t>Místo:	Památník </a:t>
            </a:r>
            <a:r>
              <a:rPr lang="cs-CZ" altLang="cs-CZ" sz="1400" dirty="0" smtClean="0">
                <a:cs typeface="Arial" pitchFamily="34" charset="0"/>
              </a:rPr>
              <a:t>Vítkov</a:t>
            </a:r>
            <a:endParaRPr lang="cs-CZ" altLang="cs-CZ" sz="1400" dirty="0">
              <a:cs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694458" y="3000446"/>
            <a:ext cx="2908082" cy="1138763"/>
          </a:xfrm>
          <a:prstGeom prst="rect">
            <a:avLst/>
          </a:prstGeom>
          <a:noFill/>
          <a:ln w="15875">
            <a:solidFill>
              <a:schemeClr val="bg1"/>
            </a:solidFill>
          </a:ln>
          <a:effectLst/>
        </p:spPr>
        <p:txBody>
          <a:bodyPr wrap="none" lIns="91429" tIns="45715" rIns="91429" bIns="45715" rtlCol="0">
            <a:spAutoFit/>
          </a:bodyPr>
          <a:lstStyle/>
          <a:p>
            <a:r>
              <a:rPr lang="cs-CZ" altLang="cs-CZ" sz="2000" b="1" u="sng" dirty="0">
                <a:cs typeface="Arial" pitchFamily="34" charset="0"/>
              </a:rPr>
              <a:t>1. Statická ukázka </a:t>
            </a:r>
          </a:p>
          <a:p>
            <a:r>
              <a:rPr lang="cs-CZ" altLang="cs-CZ" sz="1600" b="1" dirty="0">
                <a:cs typeface="Arial" pitchFamily="34" charset="0"/>
              </a:rPr>
              <a:t>Dne: 	26. – 28.října 2018 </a:t>
            </a:r>
          </a:p>
          <a:p>
            <a:r>
              <a:rPr lang="cs-CZ" altLang="cs-CZ" sz="1600" b="1" dirty="0">
                <a:cs typeface="Arial" pitchFamily="34" charset="0"/>
              </a:rPr>
              <a:t>Čas:	08.00–18.00 hod.</a:t>
            </a:r>
          </a:p>
          <a:p>
            <a:r>
              <a:rPr lang="cs-CZ" altLang="cs-CZ" sz="1600" b="1" dirty="0">
                <a:cs typeface="Arial" pitchFamily="34" charset="0"/>
              </a:rPr>
              <a:t>Místo:	Letná </a:t>
            </a:r>
            <a:r>
              <a:rPr lang="cs-CZ" altLang="cs-CZ" sz="1600" dirty="0">
                <a:cs typeface="Arial" pitchFamily="34" charset="0"/>
              </a:rPr>
              <a:t>(Letenské sady</a:t>
            </a:r>
            <a:r>
              <a:rPr lang="cs-CZ" altLang="cs-CZ" sz="1600" dirty="0" smtClean="0">
                <a:cs typeface="Arial" pitchFamily="34" charset="0"/>
              </a:rPr>
              <a:t>)</a:t>
            </a:r>
            <a:endParaRPr lang="cs-CZ" altLang="cs-CZ" sz="1600" dirty="0"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273607" y="1412776"/>
            <a:ext cx="3562300" cy="14465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txBody>
          <a:bodyPr wrap="none" lIns="91429" tIns="45715" rIns="91429" bIns="45715" rtlCol="0">
            <a:spAutoFit/>
          </a:bodyPr>
          <a:lstStyle/>
          <a:p>
            <a:r>
              <a:rPr lang="cs-CZ" altLang="cs-CZ" sz="2800" b="1" u="sng" dirty="0">
                <a:cs typeface="Arial" pitchFamily="34" charset="0"/>
              </a:rPr>
              <a:t>4. Slavnostní přehlídka</a:t>
            </a:r>
          </a:p>
          <a:p>
            <a:r>
              <a:rPr lang="cs-CZ" altLang="cs-CZ" sz="2000" b="1" dirty="0">
                <a:cs typeface="Arial" pitchFamily="34" charset="0"/>
              </a:rPr>
              <a:t>Dne: 	28.října 2018 </a:t>
            </a:r>
          </a:p>
          <a:p>
            <a:r>
              <a:rPr lang="cs-CZ" altLang="cs-CZ" sz="2000" b="1" dirty="0">
                <a:cs typeface="Arial" pitchFamily="34" charset="0"/>
              </a:rPr>
              <a:t>Čas:	14.00–15.15 hod.</a:t>
            </a:r>
          </a:p>
          <a:p>
            <a:r>
              <a:rPr lang="cs-CZ" altLang="cs-CZ" sz="2000" b="1" dirty="0">
                <a:cs typeface="Arial" pitchFamily="34" charset="0"/>
              </a:rPr>
              <a:t>Místo:	ulice </a:t>
            </a:r>
            <a:r>
              <a:rPr lang="cs-CZ" altLang="cs-CZ" sz="2000" b="1" dirty="0" smtClean="0">
                <a:cs typeface="Arial" pitchFamily="34" charset="0"/>
              </a:rPr>
              <a:t>EVROPSKÁ</a:t>
            </a:r>
            <a:endParaRPr lang="cs-CZ" altLang="cs-CZ" sz="2000" b="1" dirty="0">
              <a:cs typeface="Arial" pitchFamily="34" charset="0"/>
            </a:endParaRPr>
          </a:p>
        </p:txBody>
      </p:sp>
      <p:cxnSp>
        <p:nvCxnSpPr>
          <p:cNvPr id="24" name="Pravoúhlá spojnice 23"/>
          <p:cNvCxnSpPr>
            <a:stCxn id="37" idx="0"/>
            <a:endCxn id="22" idx="1"/>
          </p:cNvCxnSpPr>
          <p:nvPr/>
        </p:nvCxnSpPr>
        <p:spPr>
          <a:xfrm rot="5400000" flipH="1" flipV="1">
            <a:off x="840980" y="3106381"/>
            <a:ext cx="1390030" cy="2316925"/>
          </a:xfrm>
          <a:prstGeom prst="bentConnector2">
            <a:avLst/>
          </a:prstGeom>
          <a:ln w="15875" cmpd="thickThin">
            <a:solidFill>
              <a:schemeClr val="bg1"/>
            </a:solidFill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40" idx="4"/>
            <a:endCxn id="19" idx="0"/>
          </p:cNvCxnSpPr>
          <p:nvPr/>
        </p:nvCxnSpPr>
        <p:spPr>
          <a:xfrm>
            <a:off x="2526147" y="5137075"/>
            <a:ext cx="698" cy="239635"/>
          </a:xfrm>
          <a:prstGeom prst="line">
            <a:avLst/>
          </a:prstGeom>
          <a:ln w="15875">
            <a:solidFill>
              <a:schemeClr val="bg1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1835695" y="4869848"/>
            <a:ext cx="360040" cy="360040"/>
            <a:chOff x="1835696" y="3097535"/>
            <a:chExt cx="360040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ál 27"/>
            <p:cNvSpPr/>
            <p:nvPr/>
          </p:nvSpPr>
          <p:spPr>
            <a:xfrm>
              <a:off x="1835696" y="3097535"/>
              <a:ext cx="360040" cy="3600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1970711" y="3234987"/>
              <a:ext cx="90010" cy="900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4788023" y="4872653"/>
            <a:ext cx="360040" cy="360040"/>
            <a:chOff x="3851920" y="3097535"/>
            <a:chExt cx="360040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ál 30"/>
            <p:cNvSpPr/>
            <p:nvPr/>
          </p:nvSpPr>
          <p:spPr>
            <a:xfrm>
              <a:off x="3851920" y="3097535"/>
              <a:ext cx="360040" cy="3600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3986935" y="3232026"/>
              <a:ext cx="90010" cy="900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8028383" y="4867045"/>
            <a:ext cx="360040" cy="360040"/>
            <a:chOff x="8388424" y="3235943"/>
            <a:chExt cx="360040" cy="360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Ovál 33"/>
            <p:cNvSpPr/>
            <p:nvPr/>
          </p:nvSpPr>
          <p:spPr>
            <a:xfrm>
              <a:off x="8388424" y="3235943"/>
              <a:ext cx="360040" cy="3600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8523439" y="3370958"/>
              <a:ext cx="90010" cy="9001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287523" y="4959858"/>
            <a:ext cx="180020" cy="180020"/>
            <a:chOff x="718942" y="3328756"/>
            <a:chExt cx="180020" cy="180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ál 36"/>
            <p:cNvSpPr/>
            <p:nvPr/>
          </p:nvSpPr>
          <p:spPr>
            <a:xfrm>
              <a:off x="718942" y="3328756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786092" y="339329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2436137" y="4957055"/>
            <a:ext cx="180020" cy="180020"/>
            <a:chOff x="2713209" y="3181937"/>
            <a:chExt cx="180020" cy="180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Ovál 39"/>
            <p:cNvSpPr/>
            <p:nvPr/>
          </p:nvSpPr>
          <p:spPr>
            <a:xfrm>
              <a:off x="2713209" y="3181937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2780359" y="32490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7632339" y="4950073"/>
            <a:ext cx="180020" cy="180020"/>
            <a:chOff x="8280412" y="3174955"/>
            <a:chExt cx="180020" cy="180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Ovál 42"/>
            <p:cNvSpPr/>
            <p:nvPr/>
          </p:nvSpPr>
          <p:spPr>
            <a:xfrm>
              <a:off x="8280412" y="3174955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8347562" y="324210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5400091" y="4962139"/>
            <a:ext cx="180020" cy="180020"/>
            <a:chOff x="2713209" y="3181937"/>
            <a:chExt cx="180020" cy="180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ál 45"/>
            <p:cNvSpPr/>
            <p:nvPr/>
          </p:nvSpPr>
          <p:spPr>
            <a:xfrm>
              <a:off x="2713209" y="3181937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2780359" y="32490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8" name="Přímá spojnice 47"/>
          <p:cNvCxnSpPr>
            <a:stCxn id="46" idx="4"/>
            <a:endCxn id="21" idx="0"/>
          </p:cNvCxnSpPr>
          <p:nvPr/>
        </p:nvCxnSpPr>
        <p:spPr>
          <a:xfrm>
            <a:off x="5490101" y="5142159"/>
            <a:ext cx="11609" cy="234551"/>
          </a:xfrm>
          <a:prstGeom prst="line">
            <a:avLst/>
          </a:prstGeom>
          <a:ln w="15875">
            <a:solidFill>
              <a:schemeClr val="bg1"/>
            </a:solidFill>
            <a:headEnd type="triangl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Skupina 48"/>
          <p:cNvGrpSpPr/>
          <p:nvPr/>
        </p:nvGrpSpPr>
        <p:grpSpPr>
          <a:xfrm>
            <a:off x="6972224" y="4971048"/>
            <a:ext cx="180020" cy="180020"/>
            <a:chOff x="2713209" y="3181937"/>
            <a:chExt cx="180020" cy="1800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ál 49"/>
            <p:cNvSpPr/>
            <p:nvPr/>
          </p:nvSpPr>
          <p:spPr>
            <a:xfrm>
              <a:off x="2713209" y="3181937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2780359" y="324908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3" name="TextovéPole 52"/>
          <p:cNvSpPr txBox="1"/>
          <p:nvPr/>
        </p:nvSpPr>
        <p:spPr>
          <a:xfrm>
            <a:off x="200294" y="4311568"/>
            <a:ext cx="1685247" cy="369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/>
          <a:p>
            <a:r>
              <a:rPr lang="cs-CZ" b="1" dirty="0" smtClean="0"/>
              <a:t>26. října </a:t>
            </a:r>
            <a:r>
              <a:rPr lang="cs-CZ" dirty="0"/>
              <a:t>(pátek)</a:t>
            </a:r>
          </a:p>
        </p:txBody>
      </p:sp>
      <p:cxnSp>
        <p:nvCxnSpPr>
          <p:cNvPr id="54" name="Pravoúhlá spojnice 53"/>
          <p:cNvCxnSpPr>
            <a:stCxn id="53" idx="3"/>
            <a:endCxn id="28" idx="0"/>
          </p:cNvCxnSpPr>
          <p:nvPr/>
        </p:nvCxnSpPr>
        <p:spPr>
          <a:xfrm>
            <a:off x="1885541" y="4496229"/>
            <a:ext cx="130174" cy="3736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ravoúhlá spojnice 54"/>
          <p:cNvCxnSpPr>
            <a:stCxn id="28" idx="0"/>
            <a:endCxn id="17" idx="1"/>
          </p:cNvCxnSpPr>
          <p:nvPr/>
        </p:nvCxnSpPr>
        <p:spPr>
          <a:xfrm rot="5400000" flipH="1" flipV="1">
            <a:off x="2026921" y="4485010"/>
            <a:ext cx="373632" cy="39604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nice 55"/>
          <p:cNvCxnSpPr>
            <a:stCxn id="17" idx="3"/>
            <a:endCxn id="31" idx="0"/>
          </p:cNvCxnSpPr>
          <p:nvPr/>
        </p:nvCxnSpPr>
        <p:spPr>
          <a:xfrm>
            <a:off x="4775077" y="4496216"/>
            <a:ext cx="192966" cy="3764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ravoúhlá spojnice 56"/>
          <p:cNvCxnSpPr>
            <a:stCxn id="31" idx="0"/>
            <a:endCxn id="18" idx="1"/>
          </p:cNvCxnSpPr>
          <p:nvPr/>
        </p:nvCxnSpPr>
        <p:spPr>
          <a:xfrm rot="5400000" flipH="1" flipV="1">
            <a:off x="4905773" y="4558355"/>
            <a:ext cx="376568" cy="25202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3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Složení přehlídky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1560" y="1700808"/>
            <a:ext cx="672293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200" b="1" dirty="0" smtClean="0"/>
              <a:t>Armáda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 smtClean="0"/>
              <a:t>Hasiči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 smtClean="0"/>
              <a:t>Policie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 smtClean="0"/>
              <a:t>Celní správa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 smtClean="0"/>
              <a:t>Městská policie Praha</a:t>
            </a:r>
          </a:p>
          <a:p>
            <a:pPr marL="457200" indent="-457200">
              <a:buFont typeface="+mj-lt"/>
              <a:buAutoNum type="arabicPeriod"/>
            </a:pPr>
            <a:endParaRPr lang="cs-CZ" sz="3200" b="1" dirty="0"/>
          </a:p>
          <a:p>
            <a:pPr marL="457200" indent="-457200">
              <a:buFont typeface="+mj-lt"/>
              <a:buAutoNum type="arabicPeriod"/>
            </a:pPr>
            <a:endParaRPr lang="cs-CZ" sz="3200" b="1" dirty="0" smtClean="0"/>
          </a:p>
          <a:p>
            <a:r>
              <a:rPr lang="cs-CZ" sz="3200" b="1" dirty="0" smtClean="0"/>
              <a:t>Celkem 2151 osob a </a:t>
            </a:r>
            <a:r>
              <a:rPr lang="cs-CZ" sz="3200" b="1" dirty="0"/>
              <a:t>236 kusů techniky</a:t>
            </a:r>
          </a:p>
        </p:txBody>
      </p:sp>
      <p:pic>
        <p:nvPicPr>
          <p:cNvPr id="57391" name="Picture 47" descr="VÃ½sledek obrÃ¡zku pro prehlidka techniky acr evrops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5049"/>
            <a:ext cx="4067944" cy="22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4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Průběh přehlídky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-324544" y="1700808"/>
            <a:ext cx="91440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>
              <a:defRPr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	1. Slavnostní zahájení</a:t>
            </a:r>
          </a:p>
          <a:p>
            <a:pPr algn="l" fontAlgn="t">
              <a:defRPr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	2. Přelet prostředků vzdušných sil</a:t>
            </a:r>
          </a:p>
          <a:p>
            <a:pPr algn="l" fontAlgn="t">
              <a:defRPr/>
            </a:pPr>
            <a:r>
              <a:rPr lang="cs-CZ" sz="2000" b="1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cs-CZ" sz="20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cs-CZ" sz="2400" b="1" dirty="0" smtClean="0">
                <a:solidFill>
                  <a:schemeClr val="tx1"/>
                </a:solidFill>
                <a:cs typeface="Times New Roman" pitchFamily="18" charset="0"/>
              </a:rPr>
              <a:t>* Prostředky Armády ČR</a:t>
            </a:r>
          </a:p>
          <a:p>
            <a:pPr algn="l" fontAlgn="t">
              <a:defRPr/>
            </a:pPr>
            <a:r>
              <a:rPr lang="cs-CZ" sz="2400" b="1" dirty="0" smtClean="0">
                <a:solidFill>
                  <a:schemeClr val="tx1"/>
                </a:solidFill>
                <a:cs typeface="Times New Roman" pitchFamily="18" charset="0"/>
              </a:rPr>
              <a:t>		* Prostředky Ozbrojených sil SR </a:t>
            </a:r>
            <a:r>
              <a:rPr lang="cs-CZ" sz="2000" b="1" dirty="0" smtClean="0">
                <a:solidFill>
                  <a:schemeClr val="tx1"/>
                </a:solidFill>
                <a:cs typeface="Times New Roman" pitchFamily="18" charset="0"/>
              </a:rPr>
              <a:t>		</a:t>
            </a:r>
          </a:p>
          <a:p>
            <a:pPr algn="l" fontAlgn="t">
              <a:defRPr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	3. Pochod vyčleněných jednotek</a:t>
            </a:r>
          </a:p>
          <a:p>
            <a:pPr algn="l" fontAlgn="t">
              <a:defRPr/>
            </a:pPr>
            <a:r>
              <a:rPr lang="cs-CZ" sz="2000" b="1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4. Defilé techniky</a:t>
            </a:r>
            <a:r>
              <a:rPr lang="cs-CZ" sz="2400" b="1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</a:p>
          <a:p>
            <a:pPr algn="l" fontAlgn="t">
              <a:defRPr/>
            </a:pPr>
            <a:r>
              <a:rPr lang="cs-CZ" b="1" dirty="0" smtClean="0">
                <a:solidFill>
                  <a:schemeClr val="tx1"/>
                </a:solidFill>
                <a:cs typeface="Times New Roman" pitchFamily="18" charset="0"/>
              </a:rPr>
              <a:t>	5. Ukončení slavnostní přehlídky</a:t>
            </a:r>
          </a:p>
          <a:p>
            <a:pPr algn="l" fontAlgn="t">
              <a:defRPr/>
            </a:pPr>
            <a:r>
              <a:rPr lang="cs-CZ" sz="2400" b="1" dirty="0" smtClean="0">
                <a:solidFill>
                  <a:schemeClr val="tx1"/>
                </a:solidFill>
                <a:cs typeface="Times New Roman" pitchFamily="18" charset="0"/>
              </a:rPr>
              <a:t>		* Přelet vrtulníků Armády ČR s dýmem v barvě trikolóry</a:t>
            </a:r>
          </a:p>
          <a:p>
            <a:pPr algn="l" fontAlgn="t">
              <a:defRPr/>
            </a:pPr>
            <a:r>
              <a:rPr lang="cs-CZ" sz="2000" b="1" dirty="0" smtClean="0">
                <a:solidFill>
                  <a:schemeClr val="tx1"/>
                </a:solidFill>
                <a:cs typeface="Times New Roman" pitchFamily="18" charset="0"/>
              </a:rPr>
              <a:t>			</a:t>
            </a: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			        </a:t>
            </a:r>
          </a:p>
          <a:p>
            <a:pPr algn="l" fontAlgn="t">
              <a:defRPr/>
            </a:pPr>
            <a:r>
              <a:rPr lang="cs-CZ" sz="1800" b="1" dirty="0" smtClean="0">
                <a:solidFill>
                  <a:schemeClr val="tx1"/>
                </a:solidFill>
                <a:cs typeface="Times New Roman" pitchFamily="18" charset="0"/>
              </a:rPr>
              <a:t>			        </a:t>
            </a:r>
            <a:r>
              <a:rPr lang="cs-CZ" altLang="cs-CZ" sz="2000" b="1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</a:p>
          <a:p>
            <a:pPr algn="l" fontAlgn="t">
              <a:lnSpc>
                <a:spcPct val="90000"/>
              </a:lnSpc>
              <a:buFontTx/>
              <a:buNone/>
              <a:defRPr/>
            </a:pPr>
            <a:r>
              <a:rPr lang="cs-CZ" altLang="cs-CZ" sz="2000" b="1" dirty="0" smtClean="0">
                <a:solidFill>
                  <a:schemeClr val="tx1"/>
                </a:solidFill>
                <a:cs typeface="Arial" pitchFamily="34" charset="0"/>
              </a:rPr>
              <a:t>	</a:t>
            </a:r>
            <a:endParaRPr lang="cs-CZ" altLang="cs-CZ" sz="2300" b="1" u="sng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87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Schéma přehlídky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grpSp>
        <p:nvGrpSpPr>
          <p:cNvPr id="49" name="Skupina 48"/>
          <p:cNvGrpSpPr/>
          <p:nvPr/>
        </p:nvGrpSpPr>
        <p:grpSpPr>
          <a:xfrm>
            <a:off x="510921" y="1988840"/>
            <a:ext cx="8453567" cy="2952328"/>
            <a:chOff x="510921" y="1988840"/>
            <a:chExt cx="8453567" cy="2952328"/>
          </a:xfrm>
        </p:grpSpPr>
        <p:pic>
          <p:nvPicPr>
            <p:cNvPr id="50" name="Obrázek 4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21" y="1988840"/>
              <a:ext cx="8116823" cy="2952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1" name="Volný tvar 50"/>
            <p:cNvSpPr/>
            <p:nvPr/>
          </p:nvSpPr>
          <p:spPr>
            <a:xfrm>
              <a:off x="1432167" y="4099570"/>
              <a:ext cx="596900" cy="463550"/>
            </a:xfrm>
            <a:custGeom>
              <a:avLst/>
              <a:gdLst>
                <a:gd name="connsiteX0" fmla="*/ 161925 w 596900"/>
                <a:gd name="connsiteY0" fmla="*/ 463550 h 463550"/>
                <a:gd name="connsiteX1" fmla="*/ 0 w 596900"/>
                <a:gd name="connsiteY1" fmla="*/ 292100 h 463550"/>
                <a:gd name="connsiteX2" fmla="*/ 330200 w 596900"/>
                <a:gd name="connsiteY2" fmla="*/ 0 h 463550"/>
                <a:gd name="connsiteX3" fmla="*/ 596900 w 596900"/>
                <a:gd name="connsiteY3" fmla="*/ 273050 h 463550"/>
                <a:gd name="connsiteX4" fmla="*/ 161925 w 596900"/>
                <a:gd name="connsiteY4" fmla="*/ 46355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900" h="463550">
                  <a:moveTo>
                    <a:pt x="161925" y="463550"/>
                  </a:moveTo>
                  <a:lnTo>
                    <a:pt x="0" y="292100"/>
                  </a:lnTo>
                  <a:lnTo>
                    <a:pt x="330200" y="0"/>
                  </a:lnTo>
                  <a:lnTo>
                    <a:pt x="596900" y="273050"/>
                  </a:lnTo>
                  <a:lnTo>
                    <a:pt x="161925" y="4635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840724" y="2056458"/>
              <a:ext cx="7118787" cy="2343150"/>
            </a:xfrm>
            <a:custGeom>
              <a:avLst/>
              <a:gdLst>
                <a:gd name="connsiteX0" fmla="*/ 584349 w 7118787"/>
                <a:gd name="connsiteY0" fmla="*/ 2343150 h 2343150"/>
                <a:gd name="connsiteX1" fmla="*/ 12849 w 7118787"/>
                <a:gd name="connsiteY1" fmla="*/ 1771650 h 2343150"/>
                <a:gd name="connsiteX2" fmla="*/ 236686 w 7118787"/>
                <a:gd name="connsiteY2" fmla="*/ 1633537 h 2343150"/>
                <a:gd name="connsiteX3" fmla="*/ 808186 w 7118787"/>
                <a:gd name="connsiteY3" fmla="*/ 1690687 h 2343150"/>
                <a:gd name="connsiteX4" fmla="*/ 1560661 w 7118787"/>
                <a:gd name="connsiteY4" fmla="*/ 1728787 h 2343150"/>
                <a:gd name="connsiteX5" fmla="*/ 2013099 w 7118787"/>
                <a:gd name="connsiteY5" fmla="*/ 1757362 h 2343150"/>
                <a:gd name="connsiteX6" fmla="*/ 2551261 w 7118787"/>
                <a:gd name="connsiteY6" fmla="*/ 1685925 h 2343150"/>
                <a:gd name="connsiteX7" fmla="*/ 3137049 w 7118787"/>
                <a:gd name="connsiteY7" fmla="*/ 1533525 h 2343150"/>
                <a:gd name="connsiteX8" fmla="*/ 3660924 w 7118787"/>
                <a:gd name="connsiteY8" fmla="*/ 1381125 h 2343150"/>
                <a:gd name="connsiteX9" fmla="*/ 4189561 w 7118787"/>
                <a:gd name="connsiteY9" fmla="*/ 1257300 h 2343150"/>
                <a:gd name="connsiteX10" fmla="*/ 4661049 w 7118787"/>
                <a:gd name="connsiteY10" fmla="*/ 1143000 h 2343150"/>
                <a:gd name="connsiteX11" fmla="*/ 5203974 w 7118787"/>
                <a:gd name="connsiteY11" fmla="*/ 1066800 h 2343150"/>
                <a:gd name="connsiteX12" fmla="*/ 5942161 w 7118787"/>
                <a:gd name="connsiteY12" fmla="*/ 990600 h 2343150"/>
                <a:gd name="connsiteX13" fmla="*/ 6618436 w 7118787"/>
                <a:gd name="connsiteY13" fmla="*/ 938212 h 2343150"/>
                <a:gd name="connsiteX14" fmla="*/ 7051824 w 7118787"/>
                <a:gd name="connsiteY14" fmla="*/ 914400 h 2343150"/>
                <a:gd name="connsiteX15" fmla="*/ 7118499 w 7118787"/>
                <a:gd name="connsiteY15" fmla="*/ 714375 h 2343150"/>
                <a:gd name="connsiteX16" fmla="*/ 7075636 w 7118787"/>
                <a:gd name="connsiteY16" fmla="*/ 214312 h 2343150"/>
                <a:gd name="connsiteX17" fmla="*/ 7066111 w 7118787"/>
                <a:gd name="connsiteY17" fmla="*/ 0 h 234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18787" h="2343150">
                  <a:moveTo>
                    <a:pt x="584349" y="2343150"/>
                  </a:moveTo>
                  <a:cubicBezTo>
                    <a:pt x="327571" y="2116534"/>
                    <a:pt x="70793" y="1889919"/>
                    <a:pt x="12849" y="1771650"/>
                  </a:cubicBezTo>
                  <a:cubicBezTo>
                    <a:pt x="-45095" y="1653381"/>
                    <a:pt x="104130" y="1647031"/>
                    <a:pt x="236686" y="1633537"/>
                  </a:cubicBezTo>
                  <a:cubicBezTo>
                    <a:pt x="369242" y="1620043"/>
                    <a:pt x="587524" y="1674812"/>
                    <a:pt x="808186" y="1690687"/>
                  </a:cubicBezTo>
                  <a:cubicBezTo>
                    <a:pt x="1028848" y="1706562"/>
                    <a:pt x="1560661" y="1728787"/>
                    <a:pt x="1560661" y="1728787"/>
                  </a:cubicBezTo>
                  <a:cubicBezTo>
                    <a:pt x="1761480" y="1739899"/>
                    <a:pt x="1847999" y="1764506"/>
                    <a:pt x="2013099" y="1757362"/>
                  </a:cubicBezTo>
                  <a:cubicBezTo>
                    <a:pt x="2178199" y="1750218"/>
                    <a:pt x="2363936" y="1723231"/>
                    <a:pt x="2551261" y="1685925"/>
                  </a:cubicBezTo>
                  <a:cubicBezTo>
                    <a:pt x="2738586" y="1648619"/>
                    <a:pt x="2952105" y="1584325"/>
                    <a:pt x="3137049" y="1533525"/>
                  </a:cubicBezTo>
                  <a:cubicBezTo>
                    <a:pt x="3321993" y="1482725"/>
                    <a:pt x="3485505" y="1427162"/>
                    <a:pt x="3660924" y="1381125"/>
                  </a:cubicBezTo>
                  <a:cubicBezTo>
                    <a:pt x="3836343" y="1335087"/>
                    <a:pt x="4189561" y="1257300"/>
                    <a:pt x="4189561" y="1257300"/>
                  </a:cubicBezTo>
                  <a:cubicBezTo>
                    <a:pt x="4356249" y="1217612"/>
                    <a:pt x="4491980" y="1174750"/>
                    <a:pt x="4661049" y="1143000"/>
                  </a:cubicBezTo>
                  <a:cubicBezTo>
                    <a:pt x="4830118" y="1111250"/>
                    <a:pt x="4990455" y="1092200"/>
                    <a:pt x="5203974" y="1066800"/>
                  </a:cubicBezTo>
                  <a:cubicBezTo>
                    <a:pt x="5417493" y="1041400"/>
                    <a:pt x="5706417" y="1012031"/>
                    <a:pt x="5942161" y="990600"/>
                  </a:cubicBezTo>
                  <a:cubicBezTo>
                    <a:pt x="6177905" y="969169"/>
                    <a:pt x="6433492" y="950912"/>
                    <a:pt x="6618436" y="938212"/>
                  </a:cubicBezTo>
                  <a:cubicBezTo>
                    <a:pt x="6803380" y="925512"/>
                    <a:pt x="6968480" y="951706"/>
                    <a:pt x="7051824" y="914400"/>
                  </a:cubicBezTo>
                  <a:cubicBezTo>
                    <a:pt x="7135168" y="877094"/>
                    <a:pt x="7114530" y="831056"/>
                    <a:pt x="7118499" y="714375"/>
                  </a:cubicBezTo>
                  <a:cubicBezTo>
                    <a:pt x="7122468" y="597694"/>
                    <a:pt x="7084367" y="333374"/>
                    <a:pt x="7075636" y="214312"/>
                  </a:cubicBezTo>
                  <a:cubicBezTo>
                    <a:pt x="7066905" y="95249"/>
                    <a:pt x="7066508" y="47624"/>
                    <a:pt x="7066111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Volný tvar 52"/>
            <p:cNvSpPr/>
            <p:nvPr/>
          </p:nvSpPr>
          <p:spPr>
            <a:xfrm>
              <a:off x="7806823" y="2958201"/>
              <a:ext cx="233362" cy="541606"/>
            </a:xfrm>
            <a:custGeom>
              <a:avLst/>
              <a:gdLst>
                <a:gd name="connsiteX0" fmla="*/ 0 w 233362"/>
                <a:gd name="connsiteY0" fmla="*/ 26944 h 541606"/>
                <a:gd name="connsiteX1" fmla="*/ 152400 w 233362"/>
                <a:gd name="connsiteY1" fmla="*/ 50757 h 541606"/>
                <a:gd name="connsiteX2" fmla="*/ 219075 w 233362"/>
                <a:gd name="connsiteY2" fmla="*/ 488907 h 541606"/>
                <a:gd name="connsiteX3" fmla="*/ 233362 w 233362"/>
                <a:gd name="connsiteY3" fmla="*/ 517482 h 54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362" h="541606">
                  <a:moveTo>
                    <a:pt x="0" y="26944"/>
                  </a:moveTo>
                  <a:cubicBezTo>
                    <a:pt x="57944" y="353"/>
                    <a:pt x="115888" y="-26237"/>
                    <a:pt x="152400" y="50757"/>
                  </a:cubicBezTo>
                  <a:cubicBezTo>
                    <a:pt x="188912" y="127751"/>
                    <a:pt x="205581" y="411120"/>
                    <a:pt x="219075" y="488907"/>
                  </a:cubicBezTo>
                  <a:cubicBezTo>
                    <a:pt x="232569" y="566695"/>
                    <a:pt x="232965" y="542088"/>
                    <a:pt x="233362" y="517482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4" name="Skupina 53"/>
            <p:cNvGrpSpPr/>
            <p:nvPr/>
          </p:nvGrpSpPr>
          <p:grpSpPr>
            <a:xfrm>
              <a:off x="1640607" y="4241335"/>
              <a:ext cx="180020" cy="180020"/>
              <a:chOff x="718942" y="3328756"/>
              <a:chExt cx="180020" cy="180020"/>
            </a:xfrm>
          </p:grpSpPr>
          <p:sp>
            <p:nvSpPr>
              <p:cNvPr id="81" name="Ovál 80"/>
              <p:cNvSpPr/>
              <p:nvPr/>
            </p:nvSpPr>
            <p:spPr>
              <a:xfrm>
                <a:off x="718942" y="3328756"/>
                <a:ext cx="180020" cy="1800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786092" y="339329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54"/>
            <p:cNvGrpSpPr/>
            <p:nvPr/>
          </p:nvGrpSpPr>
          <p:grpSpPr>
            <a:xfrm>
              <a:off x="4409915" y="3346419"/>
              <a:ext cx="180020" cy="180020"/>
              <a:chOff x="718942" y="3328756"/>
              <a:chExt cx="180020" cy="180020"/>
            </a:xfrm>
          </p:grpSpPr>
          <p:sp>
            <p:nvSpPr>
              <p:cNvPr id="79" name="Ovál 78"/>
              <p:cNvSpPr/>
              <p:nvPr/>
            </p:nvSpPr>
            <p:spPr>
              <a:xfrm>
                <a:off x="718942" y="3328756"/>
                <a:ext cx="180020" cy="1800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vál 79"/>
              <p:cNvSpPr/>
              <p:nvPr/>
            </p:nvSpPr>
            <p:spPr>
              <a:xfrm>
                <a:off x="786092" y="339329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5618631" y="3068960"/>
              <a:ext cx="180020" cy="180020"/>
              <a:chOff x="718942" y="3328756"/>
              <a:chExt cx="180020" cy="180020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718942" y="3328756"/>
                <a:ext cx="180020" cy="1800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vál 77"/>
              <p:cNvSpPr/>
              <p:nvPr/>
            </p:nvSpPr>
            <p:spPr>
              <a:xfrm>
                <a:off x="786092" y="339329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6710752" y="2956976"/>
              <a:ext cx="180020" cy="180020"/>
              <a:chOff x="718942" y="3328756"/>
              <a:chExt cx="180020" cy="180020"/>
            </a:xfrm>
          </p:grpSpPr>
          <p:sp>
            <p:nvSpPr>
              <p:cNvPr id="75" name="Ovál 74"/>
              <p:cNvSpPr/>
              <p:nvPr/>
            </p:nvSpPr>
            <p:spPr>
              <a:xfrm>
                <a:off x="718942" y="3328756"/>
                <a:ext cx="180020" cy="1800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" name="Ovál 75"/>
              <p:cNvSpPr/>
              <p:nvPr/>
            </p:nvSpPr>
            <p:spPr>
              <a:xfrm>
                <a:off x="786092" y="339329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8" name="Skupina 57"/>
            <p:cNvGrpSpPr/>
            <p:nvPr/>
          </p:nvGrpSpPr>
          <p:grpSpPr>
            <a:xfrm>
              <a:off x="7524272" y="2903944"/>
              <a:ext cx="180020" cy="180020"/>
              <a:chOff x="718942" y="3328756"/>
              <a:chExt cx="180020" cy="180020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718942" y="3328756"/>
                <a:ext cx="180020" cy="1800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Ovál 73"/>
              <p:cNvSpPr/>
              <p:nvPr/>
            </p:nvSpPr>
            <p:spPr>
              <a:xfrm>
                <a:off x="786092" y="339329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9" name="TextovéPole 58"/>
            <p:cNvSpPr txBox="1"/>
            <p:nvPr/>
          </p:nvSpPr>
          <p:spPr>
            <a:xfrm>
              <a:off x="1175660" y="2708920"/>
              <a:ext cx="109953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altLang="cs-CZ" sz="1200" b="1" dirty="0">
                  <a:cs typeface="Arial" pitchFamily="34" charset="0"/>
                </a:rPr>
                <a:t>Shromaždiště </a:t>
              </a:r>
              <a:r>
                <a:rPr lang="cs-CZ" altLang="cs-CZ" sz="1200" b="1" dirty="0" smtClean="0">
                  <a:cs typeface="Arial" pitchFamily="34" charset="0"/>
                </a:rPr>
                <a:t>armády </a:t>
              </a:r>
              <a:r>
                <a:rPr lang="cs-CZ" altLang="cs-CZ" sz="1200" b="1" dirty="0">
                  <a:cs typeface="Arial" pitchFamily="34" charset="0"/>
                </a:rPr>
                <a:t>kasárna</a:t>
              </a:r>
            </a:p>
            <a:p>
              <a:r>
                <a:rPr lang="cs-CZ" altLang="cs-CZ" sz="1200" b="1" dirty="0">
                  <a:cs typeface="Arial" pitchFamily="34" charset="0"/>
                </a:rPr>
                <a:t>17. listopadu</a:t>
              </a:r>
              <a:endParaRPr lang="cs-CZ" sz="1200" b="1" dirty="0"/>
            </a:p>
          </p:txBody>
        </p:sp>
        <p:cxnSp>
          <p:nvCxnSpPr>
            <p:cNvPr id="60" name="Přímá spojnice 59"/>
            <p:cNvCxnSpPr>
              <a:stCxn id="81" idx="0"/>
              <a:endCxn id="59" idx="2"/>
            </p:cNvCxnSpPr>
            <p:nvPr/>
          </p:nvCxnSpPr>
          <p:spPr>
            <a:xfrm flipH="1" flipV="1">
              <a:off x="1725425" y="3539917"/>
              <a:ext cx="5192" cy="701418"/>
            </a:xfrm>
            <a:prstGeom prst="line">
              <a:avLst/>
            </a:prstGeom>
            <a:ln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ovéPole 60"/>
            <p:cNvSpPr txBox="1"/>
            <p:nvPr/>
          </p:nvSpPr>
          <p:spPr>
            <a:xfrm rot="2601103">
              <a:off x="599465" y="4080205"/>
              <a:ext cx="910638" cy="2616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solidFill>
                    <a:schemeClr val="bg1"/>
                  </a:solidFill>
                </a:rPr>
                <a:t>ul. Drnovská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 rot="20893029">
              <a:off x="3084935" y="3438078"/>
              <a:ext cx="894797" cy="2616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cs-CZ" dirty="0"/>
                <a:t>ul. Evropská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 rot="21225673">
              <a:off x="7989051" y="2994151"/>
              <a:ext cx="975437" cy="246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cs-CZ" sz="1000" dirty="0"/>
                <a:t>ul. Svatovítská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 rot="21431016">
              <a:off x="6274955" y="2353072"/>
              <a:ext cx="1654899" cy="2462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100" b="1">
                  <a:solidFill>
                    <a:schemeClr val="bg1"/>
                  </a:solidFill>
                </a:defRPr>
              </a:lvl1pPr>
            </a:lstStyle>
            <a:p>
              <a:r>
                <a:rPr lang="cs-CZ" sz="1000" dirty="0"/>
                <a:t>ul. Jugoslávských partyzánů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977613" y="3789040"/>
              <a:ext cx="1044412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altLang="cs-CZ" sz="1200" b="1" dirty="0">
                  <a:cs typeface="Arial" pitchFamily="34" charset="0"/>
                </a:rPr>
                <a:t>Napojení do pochodových </a:t>
              </a:r>
              <a:r>
                <a:rPr lang="cs-CZ" altLang="cs-CZ" sz="1200" b="1" dirty="0" smtClean="0">
                  <a:cs typeface="Arial" pitchFamily="34" charset="0"/>
                </a:rPr>
                <a:t>proudů všech zúčastněných složek</a:t>
              </a:r>
              <a:endParaRPr lang="cs-CZ" sz="1100" b="1" dirty="0"/>
            </a:p>
          </p:txBody>
        </p:sp>
        <p:cxnSp>
          <p:nvCxnSpPr>
            <p:cNvPr id="66" name="Přímá spojnice 65"/>
            <p:cNvCxnSpPr>
              <a:stCxn id="79" idx="4"/>
              <a:endCxn id="65" idx="0"/>
            </p:cNvCxnSpPr>
            <p:nvPr/>
          </p:nvCxnSpPr>
          <p:spPr>
            <a:xfrm flipH="1">
              <a:off x="4499819" y="3526439"/>
              <a:ext cx="106" cy="262601"/>
            </a:xfrm>
            <a:prstGeom prst="line">
              <a:avLst/>
            </a:prstGeom>
            <a:ln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ovéPole 66"/>
            <p:cNvSpPr txBox="1"/>
            <p:nvPr/>
          </p:nvSpPr>
          <p:spPr>
            <a:xfrm>
              <a:off x="5313233" y="2305447"/>
              <a:ext cx="79208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cs-CZ" sz="1200" b="1" dirty="0">
                  <a:cs typeface="Arial" pitchFamily="34" charset="0"/>
                </a:rPr>
                <a:t>Čelo </a:t>
              </a:r>
            </a:p>
            <a:p>
              <a:pPr algn="ctr"/>
              <a:r>
                <a:rPr lang="cs-CZ" altLang="cs-CZ" sz="1200" b="1" dirty="0">
                  <a:cs typeface="Arial" pitchFamily="34" charset="0"/>
                </a:rPr>
                <a:t>techniky</a:t>
              </a:r>
              <a:endParaRPr lang="cs-CZ" sz="1100" b="1" dirty="0"/>
            </a:p>
          </p:txBody>
        </p:sp>
        <p:cxnSp>
          <p:nvCxnSpPr>
            <p:cNvPr id="68" name="Přímá spojnice 67"/>
            <p:cNvCxnSpPr>
              <a:stCxn id="77" idx="0"/>
              <a:endCxn id="67" idx="2"/>
            </p:cNvCxnSpPr>
            <p:nvPr/>
          </p:nvCxnSpPr>
          <p:spPr>
            <a:xfrm flipV="1">
              <a:off x="5708641" y="2767112"/>
              <a:ext cx="636" cy="301848"/>
            </a:xfrm>
            <a:prstGeom prst="line">
              <a:avLst/>
            </a:prstGeom>
            <a:ln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ovéPole 68"/>
            <p:cNvSpPr txBox="1"/>
            <p:nvPr/>
          </p:nvSpPr>
          <p:spPr>
            <a:xfrm>
              <a:off x="6493393" y="3379217"/>
              <a:ext cx="62105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cs-CZ" sz="1200" b="1" dirty="0">
                  <a:cs typeface="Arial" pitchFamily="34" charset="0"/>
                </a:rPr>
                <a:t>Čelo </a:t>
              </a:r>
            </a:p>
            <a:p>
              <a:pPr algn="ctr"/>
              <a:r>
                <a:rPr lang="cs-CZ" altLang="cs-CZ" sz="1200" b="1" dirty="0">
                  <a:cs typeface="Arial" pitchFamily="34" charset="0"/>
                </a:rPr>
                <a:t>pěších</a:t>
              </a:r>
              <a:endParaRPr lang="cs-CZ" sz="1100" b="1" dirty="0"/>
            </a:p>
          </p:txBody>
        </p:sp>
        <p:cxnSp>
          <p:nvCxnSpPr>
            <p:cNvPr id="70" name="Přímá spojnice 69"/>
            <p:cNvCxnSpPr>
              <a:stCxn id="75" idx="4"/>
              <a:endCxn id="69" idx="0"/>
            </p:cNvCxnSpPr>
            <p:nvPr/>
          </p:nvCxnSpPr>
          <p:spPr>
            <a:xfrm>
              <a:off x="6800762" y="3136996"/>
              <a:ext cx="3159" cy="242221"/>
            </a:xfrm>
            <a:prstGeom prst="line">
              <a:avLst/>
            </a:prstGeom>
            <a:ln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ovéPole 70"/>
            <p:cNvSpPr txBox="1"/>
            <p:nvPr/>
          </p:nvSpPr>
          <p:spPr>
            <a:xfrm>
              <a:off x="7233769" y="3383508"/>
              <a:ext cx="76276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altLang="cs-CZ" sz="1200" b="1" dirty="0">
                  <a:cs typeface="Arial" pitchFamily="34" charset="0"/>
                </a:rPr>
                <a:t>Umístění TRIBUN</a:t>
              </a:r>
              <a:endParaRPr lang="cs-CZ" sz="1100" b="1" dirty="0"/>
            </a:p>
          </p:txBody>
        </p:sp>
        <p:cxnSp>
          <p:nvCxnSpPr>
            <p:cNvPr id="72" name="Přímá spojnice 71"/>
            <p:cNvCxnSpPr>
              <a:stCxn id="73" idx="4"/>
              <a:endCxn id="71" idx="0"/>
            </p:cNvCxnSpPr>
            <p:nvPr/>
          </p:nvCxnSpPr>
          <p:spPr>
            <a:xfrm>
              <a:off x="7614282" y="3083964"/>
              <a:ext cx="867" cy="299544"/>
            </a:xfrm>
            <a:prstGeom prst="line">
              <a:avLst/>
            </a:prstGeom>
            <a:ln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Zástupný symbol pro číslo snímku 1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D93C213-66A4-4B5C-B093-12431055621A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3" y="5006185"/>
            <a:ext cx="8116822" cy="18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Obdélník 84"/>
          <p:cNvSpPr/>
          <p:nvPr/>
        </p:nvSpPr>
        <p:spPr>
          <a:xfrm rot="21428694">
            <a:off x="2911258" y="6003359"/>
            <a:ext cx="2304256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cs-CZ" dirty="0" smtClean="0"/>
              <a:t>Hlavní TRIBUNA</a:t>
            </a:r>
            <a:endParaRPr lang="cs-CZ" dirty="0"/>
          </a:p>
        </p:txBody>
      </p:sp>
      <p:sp>
        <p:nvSpPr>
          <p:cNvPr id="86" name="Obdélník 85"/>
          <p:cNvSpPr/>
          <p:nvPr/>
        </p:nvSpPr>
        <p:spPr>
          <a:xfrm rot="21428694">
            <a:off x="1060792" y="6113260"/>
            <a:ext cx="1444370" cy="216024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cs-CZ" dirty="0" smtClean="0"/>
              <a:t>TRIBUNA</a:t>
            </a:r>
            <a:endParaRPr lang="cs-CZ" dirty="0"/>
          </a:p>
        </p:txBody>
      </p:sp>
      <p:sp>
        <p:nvSpPr>
          <p:cNvPr id="87" name="Obdélník 86"/>
          <p:cNvSpPr/>
          <p:nvPr/>
        </p:nvSpPr>
        <p:spPr>
          <a:xfrm rot="21428694">
            <a:off x="5547212" y="5845718"/>
            <a:ext cx="2262018" cy="216024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cs-CZ" dirty="0" smtClean="0"/>
              <a:t>TRIBUNA</a:t>
            </a:r>
            <a:endParaRPr lang="cs-CZ" dirty="0"/>
          </a:p>
        </p:txBody>
      </p:sp>
      <p:sp>
        <p:nvSpPr>
          <p:cNvPr id="90" name="Obdélník 89"/>
          <p:cNvSpPr/>
          <p:nvPr/>
        </p:nvSpPr>
        <p:spPr>
          <a:xfrm>
            <a:off x="3073674" y="5229200"/>
            <a:ext cx="1277714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Hotel DIPLOMAT</a:t>
            </a:r>
          </a:p>
        </p:txBody>
      </p:sp>
      <p:sp>
        <p:nvSpPr>
          <p:cNvPr id="7" name="Šipka doprava 6"/>
          <p:cNvSpPr/>
          <p:nvPr/>
        </p:nvSpPr>
        <p:spPr>
          <a:xfrm rot="20880196">
            <a:off x="3141111" y="3196224"/>
            <a:ext cx="979447" cy="1921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TextovéPole 90"/>
          <p:cNvSpPr txBox="1"/>
          <p:nvPr/>
        </p:nvSpPr>
        <p:spPr>
          <a:xfrm>
            <a:off x="1357809" y="1468727"/>
            <a:ext cx="6687962" cy="40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29" tIns="45715" rIns="91429" bIns="45715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chéma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pozemní trasy a důležitých bodů slavnostní přehlídky</a:t>
            </a:r>
          </a:p>
        </p:txBody>
      </p:sp>
      <p:cxnSp>
        <p:nvCxnSpPr>
          <p:cNvPr id="92" name="Přímá spojnice se šipkou 91"/>
          <p:cNvCxnSpPr>
            <a:stCxn id="71" idx="2"/>
          </p:cNvCxnSpPr>
          <p:nvPr/>
        </p:nvCxnSpPr>
        <p:spPr>
          <a:xfrm flipH="1">
            <a:off x="5918871" y="3845173"/>
            <a:ext cx="1696278" cy="1098549"/>
          </a:xfrm>
          <a:prstGeom prst="straightConnector1">
            <a:avLst/>
          </a:prstGeom>
          <a:ln w="34925" cap="rnd">
            <a:solidFill>
              <a:srgbClr val="FF0000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87"/>
          <p:cNvCxnSpPr/>
          <p:nvPr/>
        </p:nvCxnSpPr>
        <p:spPr>
          <a:xfrm flipV="1">
            <a:off x="899592" y="6077421"/>
            <a:ext cx="7691716" cy="447923"/>
          </a:xfrm>
          <a:prstGeom prst="line">
            <a:avLst/>
          </a:prstGeom>
          <a:ln w="76200">
            <a:solidFill>
              <a:srgbClr val="70F03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 flipV="1">
            <a:off x="912732" y="6293446"/>
            <a:ext cx="7691716" cy="447923"/>
          </a:xfrm>
          <a:prstGeom prst="line">
            <a:avLst/>
          </a:prstGeom>
          <a:ln w="76200">
            <a:solidFill>
              <a:srgbClr val="70F03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33902" y="6200702"/>
            <a:ext cx="7842868" cy="452326"/>
          </a:xfrm>
          <a:prstGeom prst="straightConnector1">
            <a:avLst/>
          </a:prstGeom>
          <a:ln w="38100">
            <a:solidFill>
              <a:srgbClr val="70F03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3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Schéma přehlídky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14207" y="3861048"/>
            <a:ext cx="10342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/>
              <a:t>MP HMP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01154" y="1522884"/>
            <a:ext cx="6294737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29" tIns="45715" rIns="91429" bIns="45715" rtlCol="0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Schéma sestavy  pro provedení </a:t>
            </a:r>
            <a:r>
              <a:rPr lang="cs-CZ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defilé vyčleněné techniky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35804" y="5589241"/>
            <a:ext cx="2633816" cy="101565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cs-CZ" sz="1200" dirty="0"/>
              <a:t>PČR – Policie České republiky</a:t>
            </a:r>
          </a:p>
          <a:p>
            <a:r>
              <a:rPr lang="cs-CZ" sz="1200" dirty="0"/>
              <a:t>HZS ČR – Hasičský záchranný sbor ČR</a:t>
            </a:r>
          </a:p>
          <a:p>
            <a:r>
              <a:rPr lang="cs-CZ" sz="1200" dirty="0"/>
              <a:t>GŘC ČR – Generální ředitelství cel ČR</a:t>
            </a:r>
          </a:p>
          <a:p>
            <a:r>
              <a:rPr lang="cs-CZ" sz="1200" dirty="0"/>
              <a:t>ZZS  – Zdravotní záchranná služba</a:t>
            </a:r>
          </a:p>
          <a:p>
            <a:r>
              <a:rPr lang="cs-CZ" sz="1200" dirty="0"/>
              <a:t>MP HMP – Městská Policie Hl. m. Prahy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226336" y="5086881"/>
            <a:ext cx="817273" cy="340253"/>
            <a:chOff x="3726160" y="4028536"/>
            <a:chExt cx="1277889" cy="489125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bdélník 16"/>
            <p:cNvSpPr/>
            <p:nvPr/>
          </p:nvSpPr>
          <p:spPr>
            <a:xfrm>
              <a:off x="3726160" y="4094206"/>
              <a:ext cx="69827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ývojový diagram: ruční vstup 17"/>
            <p:cNvSpPr/>
            <p:nvPr/>
          </p:nvSpPr>
          <p:spPr>
            <a:xfrm>
              <a:off x="3923928" y="4201813"/>
              <a:ext cx="467984" cy="157923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ývojový diagram: ruční vstup 18"/>
            <p:cNvSpPr/>
            <p:nvPr/>
          </p:nvSpPr>
          <p:spPr>
            <a:xfrm flipH="1">
              <a:off x="4543433" y="4201813"/>
              <a:ext cx="460616" cy="157923"/>
            </a:xfrm>
            <a:prstGeom prst="flowChartManualInp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4157920" y="4201813"/>
              <a:ext cx="617201" cy="15792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/>
            <p:cNvSpPr/>
            <p:nvPr/>
          </p:nvSpPr>
          <p:spPr>
            <a:xfrm>
              <a:off x="3963701" y="4356176"/>
              <a:ext cx="985787" cy="16148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Lichoběžník 21"/>
            <p:cNvSpPr/>
            <p:nvPr/>
          </p:nvSpPr>
          <p:spPr>
            <a:xfrm>
              <a:off x="4341911" y="4028536"/>
              <a:ext cx="504057" cy="148488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187624" y="5079960"/>
            <a:ext cx="711447" cy="340252"/>
            <a:chOff x="2204369" y="3127142"/>
            <a:chExt cx="1080121" cy="5274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Vývojový diagram: ruční vstup 23"/>
            <p:cNvSpPr/>
            <p:nvPr/>
          </p:nvSpPr>
          <p:spPr>
            <a:xfrm>
              <a:off x="2204369" y="3359695"/>
              <a:ext cx="467984" cy="147462"/>
            </a:xfrm>
            <a:prstGeom prst="flowChartManualInp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ývojový diagram: ruční vstup 24"/>
            <p:cNvSpPr/>
            <p:nvPr/>
          </p:nvSpPr>
          <p:spPr>
            <a:xfrm flipH="1">
              <a:off x="2823874" y="3359695"/>
              <a:ext cx="460616" cy="147462"/>
            </a:xfrm>
            <a:prstGeom prst="flowChartManualInp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2438361" y="3359695"/>
              <a:ext cx="617201" cy="1474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Pětiúhelník 26"/>
            <p:cNvSpPr/>
            <p:nvPr/>
          </p:nvSpPr>
          <p:spPr>
            <a:xfrm rot="883462" flipH="1">
              <a:off x="2444038" y="3127142"/>
              <a:ext cx="670404" cy="95259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2244142" y="3503833"/>
              <a:ext cx="985787" cy="15078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Rovnoramenný trojúhelník 28"/>
            <p:cNvSpPr/>
            <p:nvPr/>
          </p:nvSpPr>
          <p:spPr>
            <a:xfrm>
              <a:off x="2581857" y="3193699"/>
              <a:ext cx="432048" cy="152103"/>
            </a:xfrm>
            <a:prstGeom prst="triangle">
              <a:avLst>
                <a:gd name="adj" fmla="val 4819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30" name="Přímá spojnice 29"/>
          <p:cNvCxnSpPr/>
          <p:nvPr/>
        </p:nvCxnSpPr>
        <p:spPr>
          <a:xfrm>
            <a:off x="179512" y="5441422"/>
            <a:ext cx="86409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2915817" y="5063090"/>
            <a:ext cx="648069" cy="370072"/>
            <a:chOff x="4283968" y="3217583"/>
            <a:chExt cx="797613" cy="5631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Vývojový diagram: spojnice 31"/>
            <p:cNvSpPr/>
            <p:nvPr/>
          </p:nvSpPr>
          <p:spPr>
            <a:xfrm>
              <a:off x="4355976" y="3638188"/>
              <a:ext cx="144016" cy="1425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Vývojový diagram: spojnice 32"/>
            <p:cNvSpPr/>
            <p:nvPr/>
          </p:nvSpPr>
          <p:spPr>
            <a:xfrm>
              <a:off x="4851449" y="3631604"/>
              <a:ext cx="144016" cy="1425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Vývojový diagram: ruční vstup 33"/>
            <p:cNvSpPr/>
            <p:nvPr/>
          </p:nvSpPr>
          <p:spPr>
            <a:xfrm>
              <a:off x="4283968" y="3457604"/>
              <a:ext cx="288032" cy="142369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Vývojový diagram: štítek 34"/>
            <p:cNvSpPr/>
            <p:nvPr/>
          </p:nvSpPr>
          <p:spPr>
            <a:xfrm>
              <a:off x="4576750" y="3302826"/>
              <a:ext cx="499306" cy="298452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4286349" y="3519743"/>
              <a:ext cx="784945" cy="4571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7" name="Přímá spojnice 36"/>
            <p:cNvCxnSpPr/>
            <p:nvPr/>
          </p:nvCxnSpPr>
          <p:spPr>
            <a:xfrm>
              <a:off x="4574369" y="3452052"/>
              <a:ext cx="0" cy="1479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4628428" y="3217583"/>
              <a:ext cx="453153" cy="398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VP</a:t>
              </a:r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3832995" y="5070163"/>
            <a:ext cx="643579" cy="353405"/>
            <a:chOff x="3832994" y="4645665"/>
            <a:chExt cx="643579" cy="353405"/>
          </a:xfrm>
        </p:grpSpPr>
        <p:sp>
          <p:nvSpPr>
            <p:cNvPr id="40" name="Vývojový diagram: spojnice 39"/>
            <p:cNvSpPr/>
            <p:nvPr/>
          </p:nvSpPr>
          <p:spPr>
            <a:xfrm>
              <a:off x="3891501" y="4905380"/>
              <a:ext cx="117015" cy="9369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Vývojový diagram: spojnice 40"/>
            <p:cNvSpPr/>
            <p:nvPr/>
          </p:nvSpPr>
          <p:spPr>
            <a:xfrm>
              <a:off x="4294078" y="4901054"/>
              <a:ext cx="117015" cy="9369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Vývojový diagram: ruční vstup 41"/>
            <p:cNvSpPr/>
            <p:nvPr/>
          </p:nvSpPr>
          <p:spPr>
            <a:xfrm>
              <a:off x="3832994" y="4786717"/>
              <a:ext cx="234029" cy="93551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Vývojový diagram: štítek 42"/>
            <p:cNvSpPr/>
            <p:nvPr/>
          </p:nvSpPr>
          <p:spPr>
            <a:xfrm>
              <a:off x="4070882" y="4685012"/>
              <a:ext cx="405691" cy="196114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084299" y="4645665"/>
              <a:ext cx="3681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PČR</a:t>
              </a:r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4182389" y="4798805"/>
              <a:ext cx="288032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bdélník 45"/>
            <p:cNvSpPr/>
            <p:nvPr/>
          </p:nvSpPr>
          <p:spPr>
            <a:xfrm>
              <a:off x="3834929" y="4827549"/>
              <a:ext cx="637776" cy="3004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" name="Přímá spojnice 46"/>
            <p:cNvCxnSpPr/>
            <p:nvPr/>
          </p:nvCxnSpPr>
          <p:spPr>
            <a:xfrm>
              <a:off x="4071839" y="4779397"/>
              <a:ext cx="0" cy="9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Skupina 47"/>
          <p:cNvGrpSpPr/>
          <p:nvPr/>
        </p:nvGrpSpPr>
        <p:grpSpPr>
          <a:xfrm>
            <a:off x="2051720" y="4996606"/>
            <a:ext cx="792088" cy="431400"/>
            <a:chOff x="1979712" y="3344224"/>
            <a:chExt cx="792088" cy="43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Vývojový diagram: štítek 48"/>
            <p:cNvSpPr/>
            <p:nvPr/>
          </p:nvSpPr>
          <p:spPr>
            <a:xfrm>
              <a:off x="1979712" y="3402669"/>
              <a:ext cx="472560" cy="249607"/>
            </a:xfrm>
            <a:prstGeom prst="flowChartPunchedCar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Vývojový diagram: spojnice 49"/>
            <p:cNvSpPr/>
            <p:nvPr/>
          </p:nvSpPr>
          <p:spPr>
            <a:xfrm>
              <a:off x="2067528" y="3675391"/>
              <a:ext cx="100859" cy="99843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Vývojový diagram: spojnice 50"/>
            <p:cNvSpPr/>
            <p:nvPr/>
          </p:nvSpPr>
          <p:spPr>
            <a:xfrm>
              <a:off x="2424543" y="3675781"/>
              <a:ext cx="100859" cy="99843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ývojový diagram: spojnice 51"/>
            <p:cNvSpPr/>
            <p:nvPr/>
          </p:nvSpPr>
          <p:spPr>
            <a:xfrm>
              <a:off x="2575832" y="3675781"/>
              <a:ext cx="100859" cy="99843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s odříznutým jedním rohem 52"/>
            <p:cNvSpPr/>
            <p:nvPr/>
          </p:nvSpPr>
          <p:spPr>
            <a:xfrm>
              <a:off x="2209192" y="3353728"/>
              <a:ext cx="531559" cy="296249"/>
            </a:xfrm>
            <a:prstGeom prst="snip1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2226494" y="3344224"/>
              <a:ext cx="54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</a:t>
              </a:r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4788025" y="4991558"/>
            <a:ext cx="809089" cy="431125"/>
            <a:chOff x="4452233" y="3339175"/>
            <a:chExt cx="809089" cy="431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Vývojový diagram: štítek 55"/>
            <p:cNvSpPr/>
            <p:nvPr/>
          </p:nvSpPr>
          <p:spPr>
            <a:xfrm>
              <a:off x="4452233" y="3397345"/>
              <a:ext cx="472560" cy="249607"/>
            </a:xfrm>
            <a:prstGeom prst="flowChartPunchedCar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ývojový diagram: spojnice 56"/>
            <p:cNvSpPr/>
            <p:nvPr/>
          </p:nvSpPr>
          <p:spPr>
            <a:xfrm>
              <a:off x="4540049" y="3670067"/>
              <a:ext cx="100859" cy="9984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ývojový diagram: spojnice 57"/>
            <p:cNvSpPr/>
            <p:nvPr/>
          </p:nvSpPr>
          <p:spPr>
            <a:xfrm>
              <a:off x="4897064" y="3670457"/>
              <a:ext cx="100859" cy="9984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ývojový diagram: spojnice 58"/>
            <p:cNvSpPr/>
            <p:nvPr/>
          </p:nvSpPr>
          <p:spPr>
            <a:xfrm>
              <a:off x="5048353" y="3670457"/>
              <a:ext cx="100859" cy="9984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s odříznutým jedním rohem 59"/>
            <p:cNvSpPr/>
            <p:nvPr/>
          </p:nvSpPr>
          <p:spPr>
            <a:xfrm>
              <a:off x="4704388" y="3347467"/>
              <a:ext cx="531559" cy="296249"/>
            </a:xfrm>
            <a:prstGeom prst="snip1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716016" y="3339175"/>
              <a:ext cx="54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HZS</a:t>
              </a:r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5909274" y="5039444"/>
            <a:ext cx="678950" cy="384123"/>
            <a:chOff x="5363739" y="3387062"/>
            <a:chExt cx="678950" cy="384123"/>
          </a:xfrm>
        </p:grpSpPr>
        <p:sp>
          <p:nvSpPr>
            <p:cNvPr id="63" name="Vývojový diagram: spojnice 62"/>
            <p:cNvSpPr/>
            <p:nvPr/>
          </p:nvSpPr>
          <p:spPr>
            <a:xfrm>
              <a:off x="5422595" y="3677495"/>
              <a:ext cx="117015" cy="9369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ývojový diagram: spojnice 63"/>
            <p:cNvSpPr/>
            <p:nvPr/>
          </p:nvSpPr>
          <p:spPr>
            <a:xfrm>
              <a:off x="5825172" y="3673169"/>
              <a:ext cx="117015" cy="9369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Vývojový diagram: ruční vstup 64"/>
            <p:cNvSpPr/>
            <p:nvPr/>
          </p:nvSpPr>
          <p:spPr>
            <a:xfrm>
              <a:off x="5364089" y="3466722"/>
              <a:ext cx="117013" cy="185661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Vývojový diagram: štítek 65"/>
            <p:cNvSpPr/>
            <p:nvPr/>
          </p:nvSpPr>
          <p:spPr>
            <a:xfrm>
              <a:off x="5481104" y="3417780"/>
              <a:ext cx="526564" cy="235461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5550103" y="3387062"/>
              <a:ext cx="49258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GŘC</a:t>
              </a:r>
            </a:p>
          </p:txBody>
        </p:sp>
        <p:sp>
          <p:nvSpPr>
            <p:cNvPr id="68" name="Obdélník 67"/>
            <p:cNvSpPr/>
            <p:nvPr/>
          </p:nvSpPr>
          <p:spPr>
            <a:xfrm>
              <a:off x="5483459" y="3567181"/>
              <a:ext cx="520411" cy="457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/>
            <p:cNvSpPr/>
            <p:nvPr/>
          </p:nvSpPr>
          <p:spPr>
            <a:xfrm>
              <a:off x="5363739" y="3598315"/>
              <a:ext cx="637776" cy="3004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0" name="Přímá spojnice 69"/>
            <p:cNvCxnSpPr/>
            <p:nvPr/>
          </p:nvCxnSpPr>
          <p:spPr>
            <a:xfrm>
              <a:off x="5484999" y="3551064"/>
              <a:ext cx="0" cy="9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Skupina 70"/>
          <p:cNvGrpSpPr/>
          <p:nvPr/>
        </p:nvGrpSpPr>
        <p:grpSpPr>
          <a:xfrm>
            <a:off x="6914596" y="5021335"/>
            <a:ext cx="681740" cy="402668"/>
            <a:chOff x="6151658" y="3368953"/>
            <a:chExt cx="681740" cy="402668"/>
          </a:xfrm>
        </p:grpSpPr>
        <p:sp>
          <p:nvSpPr>
            <p:cNvPr id="72" name="Vývojový diagram: spojnice 71"/>
            <p:cNvSpPr/>
            <p:nvPr/>
          </p:nvSpPr>
          <p:spPr>
            <a:xfrm>
              <a:off x="6210164" y="3677931"/>
              <a:ext cx="117015" cy="9369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Vývojový diagram: spojnice 72"/>
            <p:cNvSpPr/>
            <p:nvPr/>
          </p:nvSpPr>
          <p:spPr>
            <a:xfrm>
              <a:off x="6612741" y="3673605"/>
              <a:ext cx="117015" cy="9369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ývojový diagram: ruční vstup 73"/>
            <p:cNvSpPr/>
            <p:nvPr/>
          </p:nvSpPr>
          <p:spPr>
            <a:xfrm>
              <a:off x="6151658" y="3467158"/>
              <a:ext cx="117013" cy="185661"/>
            </a:xfrm>
            <a:prstGeom prst="flowChartManualInpu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Vývojový diagram: štítek 74"/>
            <p:cNvSpPr/>
            <p:nvPr/>
          </p:nvSpPr>
          <p:spPr>
            <a:xfrm>
              <a:off x="6268673" y="3418216"/>
              <a:ext cx="526564" cy="235461"/>
            </a:xfrm>
            <a:prstGeom prst="flowChartPunchedCard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6327304" y="3368953"/>
              <a:ext cx="506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ZZS</a:t>
              </a:r>
            </a:p>
          </p:txBody>
        </p:sp>
        <p:sp>
          <p:nvSpPr>
            <p:cNvPr id="77" name="Obdélník 76"/>
            <p:cNvSpPr/>
            <p:nvPr/>
          </p:nvSpPr>
          <p:spPr>
            <a:xfrm>
              <a:off x="6157461" y="3593596"/>
              <a:ext cx="637776" cy="300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77"/>
            <p:cNvCxnSpPr/>
            <p:nvPr/>
          </p:nvCxnSpPr>
          <p:spPr>
            <a:xfrm>
              <a:off x="6270187" y="3551500"/>
              <a:ext cx="0" cy="9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Skupina 78"/>
          <p:cNvGrpSpPr/>
          <p:nvPr/>
        </p:nvGrpSpPr>
        <p:grpSpPr>
          <a:xfrm>
            <a:off x="7884368" y="5059376"/>
            <a:ext cx="792088" cy="362247"/>
            <a:chOff x="7020272" y="3406993"/>
            <a:chExt cx="792088" cy="362247"/>
          </a:xfrm>
        </p:grpSpPr>
        <p:sp>
          <p:nvSpPr>
            <p:cNvPr id="80" name="Vývojový diagram: spojnice 79"/>
            <p:cNvSpPr/>
            <p:nvPr/>
          </p:nvSpPr>
          <p:spPr>
            <a:xfrm>
              <a:off x="7078779" y="3675550"/>
              <a:ext cx="117015" cy="9369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ývojový diagram: spojnice 80"/>
            <p:cNvSpPr/>
            <p:nvPr/>
          </p:nvSpPr>
          <p:spPr>
            <a:xfrm>
              <a:off x="7481356" y="3671224"/>
              <a:ext cx="117015" cy="9369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Vývojový diagram: ruční vstup 81"/>
            <p:cNvSpPr/>
            <p:nvPr/>
          </p:nvSpPr>
          <p:spPr>
            <a:xfrm>
              <a:off x="7020272" y="3556887"/>
              <a:ext cx="234029" cy="93551"/>
            </a:xfrm>
            <a:prstGeom prst="flowChartManualInp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Vývojový diagram: štítek 82"/>
            <p:cNvSpPr/>
            <p:nvPr/>
          </p:nvSpPr>
          <p:spPr>
            <a:xfrm>
              <a:off x="7258160" y="3455182"/>
              <a:ext cx="405691" cy="196114"/>
            </a:xfrm>
            <a:prstGeom prst="flowChartPunchedCar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/>
            <p:cNvSpPr/>
            <p:nvPr/>
          </p:nvSpPr>
          <p:spPr>
            <a:xfrm>
              <a:off x="7369667" y="3568975"/>
              <a:ext cx="288032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/>
            <p:cNvSpPr/>
            <p:nvPr/>
          </p:nvSpPr>
          <p:spPr>
            <a:xfrm>
              <a:off x="7022207" y="3597719"/>
              <a:ext cx="637776" cy="3004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6" name="Přímá spojnice 85"/>
            <p:cNvCxnSpPr/>
            <p:nvPr/>
          </p:nvCxnSpPr>
          <p:spPr>
            <a:xfrm>
              <a:off x="7259117" y="3549567"/>
              <a:ext cx="0" cy="9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ovéPole 86"/>
            <p:cNvSpPr txBox="1"/>
            <p:nvPr/>
          </p:nvSpPr>
          <p:spPr>
            <a:xfrm>
              <a:off x="7228144" y="3406993"/>
              <a:ext cx="5842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MP </a:t>
              </a:r>
              <a:r>
                <a:rPr lang="cs-CZ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HMP</a:t>
              </a:r>
              <a:r>
                <a:rPr lang="cs-CZ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cxnSp>
        <p:nvCxnSpPr>
          <p:cNvPr id="88" name="Přímá spojnice 87"/>
          <p:cNvCxnSpPr/>
          <p:nvPr/>
        </p:nvCxnSpPr>
        <p:spPr>
          <a:xfrm>
            <a:off x="3707905" y="3382253"/>
            <a:ext cx="1" cy="1695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/>
          <p:cNvCxnSpPr/>
          <p:nvPr/>
        </p:nvCxnSpPr>
        <p:spPr>
          <a:xfrm>
            <a:off x="4644008" y="3382253"/>
            <a:ext cx="0" cy="1695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>
            <a:off x="5724128" y="4184987"/>
            <a:ext cx="0" cy="892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 flipH="1">
            <a:off x="6731222" y="4184987"/>
            <a:ext cx="1018" cy="892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8820472" y="2420889"/>
            <a:ext cx="0" cy="2656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 flipH="1">
            <a:off x="202373" y="2420889"/>
            <a:ext cx="156" cy="2656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nice 93"/>
          <p:cNvCxnSpPr/>
          <p:nvPr/>
        </p:nvCxnSpPr>
        <p:spPr>
          <a:xfrm>
            <a:off x="7668344" y="4184987"/>
            <a:ext cx="0" cy="892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se šipkou 94"/>
          <p:cNvCxnSpPr/>
          <p:nvPr/>
        </p:nvCxnSpPr>
        <p:spPr>
          <a:xfrm>
            <a:off x="3707904" y="4573577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/>
          <p:nvPr/>
        </p:nvCxnSpPr>
        <p:spPr>
          <a:xfrm>
            <a:off x="4644008" y="4573577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se šipkou 96"/>
          <p:cNvCxnSpPr/>
          <p:nvPr/>
        </p:nvCxnSpPr>
        <p:spPr>
          <a:xfrm>
            <a:off x="5724128" y="4573577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se šipkou 97"/>
          <p:cNvCxnSpPr/>
          <p:nvPr/>
        </p:nvCxnSpPr>
        <p:spPr>
          <a:xfrm>
            <a:off x="6731221" y="4573577"/>
            <a:ext cx="93712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se šipkou 98"/>
          <p:cNvCxnSpPr/>
          <p:nvPr/>
        </p:nvCxnSpPr>
        <p:spPr>
          <a:xfrm>
            <a:off x="7664622" y="4573577"/>
            <a:ext cx="115585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ovéPole 99"/>
          <p:cNvSpPr txBox="1"/>
          <p:nvPr/>
        </p:nvSpPr>
        <p:spPr>
          <a:xfrm>
            <a:off x="1722570" y="2943210"/>
            <a:ext cx="75373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 smtClean="0"/>
              <a:t>OS ČR</a:t>
            </a:r>
            <a:endParaRPr lang="cs-CZ" dirty="0"/>
          </a:p>
        </p:txBody>
      </p:sp>
      <p:sp>
        <p:nvSpPr>
          <p:cNvPr id="101" name="TextovéPole 100"/>
          <p:cNvSpPr txBox="1"/>
          <p:nvPr/>
        </p:nvSpPr>
        <p:spPr>
          <a:xfrm>
            <a:off x="3926886" y="2933685"/>
            <a:ext cx="573106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/>
              <a:t>PČR</a:t>
            </a:r>
          </a:p>
        </p:txBody>
      </p:sp>
      <p:sp>
        <p:nvSpPr>
          <p:cNvPr id="102" name="TextovéPole 101"/>
          <p:cNvSpPr txBox="1"/>
          <p:nvPr/>
        </p:nvSpPr>
        <p:spPr>
          <a:xfrm>
            <a:off x="4908993" y="3861048"/>
            <a:ext cx="55015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/>
              <a:t>HZS</a:t>
            </a:r>
          </a:p>
        </p:txBody>
      </p:sp>
      <p:sp>
        <p:nvSpPr>
          <p:cNvPr id="103" name="TextovéPole 102"/>
          <p:cNvSpPr txBox="1"/>
          <p:nvPr/>
        </p:nvSpPr>
        <p:spPr>
          <a:xfrm>
            <a:off x="5998126" y="3861048"/>
            <a:ext cx="58214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/>
              <a:t>GŘC</a:t>
            </a:r>
          </a:p>
        </p:txBody>
      </p:sp>
      <p:sp>
        <p:nvSpPr>
          <p:cNvPr id="104" name="TextovéPole 103"/>
          <p:cNvSpPr txBox="1"/>
          <p:nvPr/>
        </p:nvSpPr>
        <p:spPr>
          <a:xfrm>
            <a:off x="6948265" y="3861048"/>
            <a:ext cx="514885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/>
              <a:t>ZZS</a:t>
            </a:r>
          </a:p>
        </p:txBody>
      </p:sp>
      <p:sp>
        <p:nvSpPr>
          <p:cNvPr id="105" name="TextovéPole 104"/>
          <p:cNvSpPr txBox="1"/>
          <p:nvPr/>
        </p:nvSpPr>
        <p:spPr>
          <a:xfrm rot="18869729">
            <a:off x="859437" y="5789417"/>
            <a:ext cx="1108637" cy="31217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cs-CZ" sz="1400" b="1" dirty="0"/>
              <a:t>Vzdušné síly</a:t>
            </a:r>
          </a:p>
        </p:txBody>
      </p:sp>
      <p:sp>
        <p:nvSpPr>
          <p:cNvPr id="106" name="TextovéPole 105"/>
          <p:cNvSpPr txBox="1"/>
          <p:nvPr/>
        </p:nvSpPr>
        <p:spPr>
          <a:xfrm rot="18869729">
            <a:off x="1546257" y="5827373"/>
            <a:ext cx="1345927" cy="31217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cs-CZ" sz="1400" b="1" dirty="0"/>
              <a:t>Sekce podpory </a:t>
            </a:r>
          </a:p>
        </p:txBody>
      </p:sp>
      <p:sp>
        <p:nvSpPr>
          <p:cNvPr id="107" name="TextovéPole 106"/>
          <p:cNvSpPr txBox="1"/>
          <p:nvPr/>
        </p:nvSpPr>
        <p:spPr>
          <a:xfrm rot="18869729">
            <a:off x="2263746" y="5881934"/>
            <a:ext cx="1496380" cy="312174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cs-CZ" sz="1400" b="1" dirty="0"/>
              <a:t>Vojenská POLICIE</a:t>
            </a:r>
          </a:p>
        </p:txBody>
      </p:sp>
      <p:sp>
        <p:nvSpPr>
          <p:cNvPr id="108" name="Obdélník 107"/>
          <p:cNvSpPr/>
          <p:nvPr/>
        </p:nvSpPr>
        <p:spPr>
          <a:xfrm>
            <a:off x="1820826" y="4245183"/>
            <a:ext cx="492444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103</a:t>
            </a:r>
          </a:p>
        </p:txBody>
      </p:sp>
      <p:sp>
        <p:nvSpPr>
          <p:cNvPr id="109" name="Obdélník 108"/>
          <p:cNvSpPr/>
          <p:nvPr/>
        </p:nvSpPr>
        <p:spPr>
          <a:xfrm>
            <a:off x="4008637" y="4242574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</a:t>
            </a:r>
          </a:p>
        </p:txBody>
      </p:sp>
      <p:sp>
        <p:nvSpPr>
          <p:cNvPr id="110" name="Obdélník 109"/>
          <p:cNvSpPr/>
          <p:nvPr/>
        </p:nvSpPr>
        <p:spPr>
          <a:xfrm>
            <a:off x="4944824" y="4242574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28</a:t>
            </a:r>
          </a:p>
        </p:txBody>
      </p:sp>
      <p:sp>
        <p:nvSpPr>
          <p:cNvPr id="111" name="Obdélník 110"/>
          <p:cNvSpPr/>
          <p:nvPr/>
        </p:nvSpPr>
        <p:spPr>
          <a:xfrm>
            <a:off x="6054358" y="4242574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</a:t>
            </a:r>
          </a:p>
        </p:txBody>
      </p:sp>
      <p:sp>
        <p:nvSpPr>
          <p:cNvPr id="112" name="Obdélník 111"/>
          <p:cNvSpPr/>
          <p:nvPr/>
        </p:nvSpPr>
        <p:spPr>
          <a:xfrm>
            <a:off x="6918454" y="4242574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</a:t>
            </a:r>
          </a:p>
        </p:txBody>
      </p:sp>
      <p:sp>
        <p:nvSpPr>
          <p:cNvPr id="113" name="Obdélník 112"/>
          <p:cNvSpPr/>
          <p:nvPr/>
        </p:nvSpPr>
        <p:spPr>
          <a:xfrm>
            <a:off x="8047621" y="4242574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16</a:t>
            </a:r>
          </a:p>
        </p:txBody>
      </p:sp>
      <p:grpSp>
        <p:nvGrpSpPr>
          <p:cNvPr id="114" name="Skupina 113"/>
          <p:cNvGrpSpPr/>
          <p:nvPr/>
        </p:nvGrpSpPr>
        <p:grpSpPr>
          <a:xfrm>
            <a:off x="2267744" y="3933057"/>
            <a:ext cx="1189060" cy="226818"/>
            <a:chOff x="1301153" y="2852936"/>
            <a:chExt cx="1189060" cy="226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5" name="Pravoúhlý trojúhelník 114"/>
            <p:cNvSpPr/>
            <p:nvPr/>
          </p:nvSpPr>
          <p:spPr>
            <a:xfrm flipH="1">
              <a:off x="1301153" y="2960008"/>
              <a:ext cx="438536" cy="97160"/>
            </a:xfrm>
            <a:prstGeom prst="rt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délník 115"/>
            <p:cNvSpPr/>
            <p:nvPr/>
          </p:nvSpPr>
          <p:spPr>
            <a:xfrm>
              <a:off x="1735563" y="2960008"/>
              <a:ext cx="511082" cy="97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Kosoúhelník 116"/>
            <p:cNvSpPr/>
            <p:nvPr/>
          </p:nvSpPr>
          <p:spPr>
            <a:xfrm>
              <a:off x="2221336" y="2852936"/>
              <a:ext cx="220235" cy="204232"/>
            </a:xfrm>
            <a:prstGeom prst="parallelogra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Obdélník 117"/>
            <p:cNvSpPr/>
            <p:nvPr/>
          </p:nvSpPr>
          <p:spPr>
            <a:xfrm>
              <a:off x="1854209" y="3034035"/>
              <a:ext cx="395022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Obdélník 118"/>
            <p:cNvSpPr/>
            <p:nvPr/>
          </p:nvSpPr>
          <p:spPr>
            <a:xfrm>
              <a:off x="2292702" y="2913142"/>
              <a:ext cx="197511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Obdélník 119"/>
            <p:cNvSpPr/>
            <p:nvPr/>
          </p:nvSpPr>
          <p:spPr>
            <a:xfrm>
              <a:off x="1670222" y="3034034"/>
              <a:ext cx="98755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1" name="Přímá spojnice se šipkou 120"/>
          <p:cNvCxnSpPr/>
          <p:nvPr/>
        </p:nvCxnSpPr>
        <p:spPr>
          <a:xfrm>
            <a:off x="202529" y="4573453"/>
            <a:ext cx="35055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/>
          <p:cNvSpPr txBox="1"/>
          <p:nvPr/>
        </p:nvSpPr>
        <p:spPr>
          <a:xfrm>
            <a:off x="1054409" y="4518878"/>
            <a:ext cx="186140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 smtClean="0"/>
              <a:t>Pozemní technika</a:t>
            </a:r>
            <a:endParaRPr lang="cs-CZ" dirty="0"/>
          </a:p>
        </p:txBody>
      </p:sp>
      <p:grpSp>
        <p:nvGrpSpPr>
          <p:cNvPr id="123" name="Skupina 122"/>
          <p:cNvGrpSpPr/>
          <p:nvPr/>
        </p:nvGrpSpPr>
        <p:grpSpPr>
          <a:xfrm>
            <a:off x="675060" y="4134645"/>
            <a:ext cx="915262" cy="302468"/>
            <a:chOff x="596778" y="3457575"/>
            <a:chExt cx="915262" cy="3024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4" name="Obdélník se zakulaceným příčným rohem 231"/>
            <p:cNvSpPr/>
            <p:nvPr/>
          </p:nvSpPr>
          <p:spPr>
            <a:xfrm>
              <a:off x="651151" y="3594307"/>
              <a:ext cx="431619" cy="142877"/>
            </a:xfrm>
            <a:prstGeom prst="round2DiagRect">
              <a:avLst>
                <a:gd name="adj1" fmla="val 50000"/>
                <a:gd name="adj2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Obdélník 124"/>
            <p:cNvSpPr/>
            <p:nvPr/>
          </p:nvSpPr>
          <p:spPr>
            <a:xfrm>
              <a:off x="1082532" y="3594197"/>
              <a:ext cx="225275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Kosoúhelník 125"/>
            <p:cNvSpPr/>
            <p:nvPr/>
          </p:nvSpPr>
          <p:spPr>
            <a:xfrm>
              <a:off x="1302465" y="3495900"/>
              <a:ext cx="144016" cy="144016"/>
            </a:xfrm>
            <a:prstGeom prst="parallelogra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Lichoběžník 126"/>
            <p:cNvSpPr/>
            <p:nvPr/>
          </p:nvSpPr>
          <p:spPr>
            <a:xfrm>
              <a:off x="868920" y="3459896"/>
              <a:ext cx="87601" cy="72008"/>
            </a:xfrm>
            <a:prstGeom prst="trapezoi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8" name="Přímá spojnice 127"/>
            <p:cNvCxnSpPr/>
            <p:nvPr/>
          </p:nvCxnSpPr>
          <p:spPr>
            <a:xfrm>
              <a:off x="596778" y="3457575"/>
              <a:ext cx="6465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/>
            <p:cNvCxnSpPr/>
            <p:nvPr/>
          </p:nvCxnSpPr>
          <p:spPr>
            <a:xfrm>
              <a:off x="1264507" y="3547247"/>
              <a:ext cx="24753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bdélník 129"/>
            <p:cNvSpPr/>
            <p:nvPr/>
          </p:nvSpPr>
          <p:spPr>
            <a:xfrm>
              <a:off x="810117" y="3714324"/>
              <a:ext cx="192088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Obdélník 130"/>
            <p:cNvSpPr/>
            <p:nvPr/>
          </p:nvSpPr>
          <p:spPr>
            <a:xfrm>
              <a:off x="811291" y="3545048"/>
              <a:ext cx="192088" cy="457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32" name="Přímá spojnice se šipkou 131"/>
          <p:cNvCxnSpPr/>
          <p:nvPr/>
        </p:nvCxnSpPr>
        <p:spPr>
          <a:xfrm>
            <a:off x="202529" y="3663931"/>
            <a:ext cx="350553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ovéPole 132"/>
          <p:cNvSpPr txBox="1"/>
          <p:nvPr/>
        </p:nvSpPr>
        <p:spPr>
          <a:xfrm>
            <a:off x="1101295" y="3635733"/>
            <a:ext cx="177317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dirty="0" smtClean="0"/>
              <a:t>Letecká technika</a:t>
            </a:r>
            <a:endParaRPr lang="cs-CZ" dirty="0"/>
          </a:p>
        </p:txBody>
      </p:sp>
      <p:sp>
        <p:nvSpPr>
          <p:cNvPr id="134" name="Obdélník 133"/>
          <p:cNvSpPr/>
          <p:nvPr/>
        </p:nvSpPr>
        <p:spPr>
          <a:xfrm>
            <a:off x="1877894" y="3356992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25</a:t>
            </a:r>
          </a:p>
        </p:txBody>
      </p:sp>
      <p:cxnSp>
        <p:nvCxnSpPr>
          <p:cNvPr id="135" name="Přímá spojnice se šipkou 134"/>
          <p:cNvCxnSpPr/>
          <p:nvPr/>
        </p:nvCxnSpPr>
        <p:spPr>
          <a:xfrm>
            <a:off x="3707904" y="3667255"/>
            <a:ext cx="94931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bdélník 135"/>
          <p:cNvSpPr/>
          <p:nvPr/>
        </p:nvSpPr>
        <p:spPr>
          <a:xfrm>
            <a:off x="4025395" y="3378478"/>
            <a:ext cx="287258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grpSp>
        <p:nvGrpSpPr>
          <p:cNvPr id="137" name="Skupina 136"/>
          <p:cNvGrpSpPr/>
          <p:nvPr/>
        </p:nvGrpSpPr>
        <p:grpSpPr>
          <a:xfrm>
            <a:off x="3903969" y="3921080"/>
            <a:ext cx="641867" cy="287309"/>
            <a:chOff x="3950008" y="3836328"/>
            <a:chExt cx="641867" cy="2873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8" name="Skupina 137"/>
            <p:cNvGrpSpPr/>
            <p:nvPr/>
          </p:nvGrpSpPr>
          <p:grpSpPr>
            <a:xfrm>
              <a:off x="3950008" y="3836328"/>
              <a:ext cx="641867" cy="287309"/>
              <a:chOff x="596778" y="3457575"/>
              <a:chExt cx="915262" cy="302468"/>
            </a:xfrm>
            <a:solidFill>
              <a:schemeClr val="bg1"/>
            </a:solidFill>
          </p:grpSpPr>
          <p:sp>
            <p:nvSpPr>
              <p:cNvPr id="141" name="Obdélník se zakulaceným příčným rohem 250"/>
              <p:cNvSpPr/>
              <p:nvPr/>
            </p:nvSpPr>
            <p:spPr>
              <a:xfrm>
                <a:off x="651151" y="3594307"/>
                <a:ext cx="431619" cy="142877"/>
              </a:xfrm>
              <a:prstGeom prst="round2DiagRect">
                <a:avLst>
                  <a:gd name="adj1" fmla="val 50000"/>
                  <a:gd name="adj2" fmla="val 16667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Obdélník 141"/>
              <p:cNvSpPr/>
              <p:nvPr/>
            </p:nvSpPr>
            <p:spPr>
              <a:xfrm>
                <a:off x="1082532" y="3594197"/>
                <a:ext cx="225275" cy="4571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3" name="Kosoúhelník 142"/>
              <p:cNvSpPr/>
              <p:nvPr/>
            </p:nvSpPr>
            <p:spPr>
              <a:xfrm>
                <a:off x="1302465" y="3495900"/>
                <a:ext cx="144016" cy="144016"/>
              </a:xfrm>
              <a:prstGeom prst="parallelogram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4" name="Lichoběžník 143"/>
              <p:cNvSpPr/>
              <p:nvPr/>
            </p:nvSpPr>
            <p:spPr>
              <a:xfrm>
                <a:off x="868920" y="3459896"/>
                <a:ext cx="87601" cy="72008"/>
              </a:xfrm>
              <a:prstGeom prst="trapezoid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45" name="Přímá spojnice 144"/>
              <p:cNvCxnSpPr/>
              <p:nvPr/>
            </p:nvCxnSpPr>
            <p:spPr>
              <a:xfrm>
                <a:off x="596778" y="3457575"/>
                <a:ext cx="646549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Přímá spojnice 145"/>
              <p:cNvCxnSpPr/>
              <p:nvPr/>
            </p:nvCxnSpPr>
            <p:spPr>
              <a:xfrm>
                <a:off x="1264507" y="3547247"/>
                <a:ext cx="247533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bdélník 146"/>
              <p:cNvSpPr/>
              <p:nvPr/>
            </p:nvSpPr>
            <p:spPr>
              <a:xfrm>
                <a:off x="810117" y="3714324"/>
                <a:ext cx="192088" cy="4571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" name="Obdélník 147"/>
              <p:cNvSpPr/>
              <p:nvPr/>
            </p:nvSpPr>
            <p:spPr>
              <a:xfrm>
                <a:off x="811291" y="3545048"/>
                <a:ext cx="192088" cy="4571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9" name="Obdélník 138"/>
            <p:cNvSpPr/>
            <p:nvPr/>
          </p:nvSpPr>
          <p:spPr>
            <a:xfrm>
              <a:off x="3999284" y="4024502"/>
              <a:ext cx="274443" cy="4571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bdélník 139"/>
            <p:cNvSpPr/>
            <p:nvPr/>
          </p:nvSpPr>
          <p:spPr>
            <a:xfrm>
              <a:off x="4063437" y="3978783"/>
              <a:ext cx="212195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9" name="Obdélník 148"/>
          <p:cNvSpPr/>
          <p:nvPr/>
        </p:nvSpPr>
        <p:spPr>
          <a:xfrm>
            <a:off x="1835696" y="2636912"/>
            <a:ext cx="492444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128</a:t>
            </a:r>
          </a:p>
        </p:txBody>
      </p:sp>
      <p:sp>
        <p:nvSpPr>
          <p:cNvPr id="150" name="Obdélník 149"/>
          <p:cNvSpPr/>
          <p:nvPr/>
        </p:nvSpPr>
        <p:spPr>
          <a:xfrm>
            <a:off x="3995937" y="2636912"/>
            <a:ext cx="389851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26</a:t>
            </a:r>
          </a:p>
        </p:txBody>
      </p:sp>
      <p:cxnSp>
        <p:nvCxnSpPr>
          <p:cNvPr id="151" name="Přímá spojnice se šipkou 150"/>
          <p:cNvCxnSpPr/>
          <p:nvPr/>
        </p:nvCxnSpPr>
        <p:spPr>
          <a:xfrm>
            <a:off x="202529" y="2557784"/>
            <a:ext cx="861794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/>
          <p:cNvSpPr txBox="1"/>
          <p:nvPr/>
        </p:nvSpPr>
        <p:spPr>
          <a:xfrm>
            <a:off x="3677365" y="2026941"/>
            <a:ext cx="1217183" cy="4660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/>
          <a:p>
            <a:r>
              <a:rPr lang="cs-CZ" sz="2400" b="1" dirty="0"/>
              <a:t>Ʃ 236 ks</a:t>
            </a:r>
          </a:p>
        </p:txBody>
      </p:sp>
      <p:grpSp>
        <p:nvGrpSpPr>
          <p:cNvPr id="153" name="Skupina 152"/>
          <p:cNvGrpSpPr/>
          <p:nvPr/>
        </p:nvGrpSpPr>
        <p:grpSpPr>
          <a:xfrm>
            <a:off x="6973102" y="3050582"/>
            <a:ext cx="1189060" cy="226818"/>
            <a:chOff x="1301153" y="2852936"/>
            <a:chExt cx="1189060" cy="226818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4" name="Pravoúhlý trojúhelník 153"/>
            <p:cNvSpPr/>
            <p:nvPr/>
          </p:nvSpPr>
          <p:spPr>
            <a:xfrm flipH="1">
              <a:off x="1301153" y="2960008"/>
              <a:ext cx="438536" cy="97160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1735563" y="2960008"/>
              <a:ext cx="511082" cy="971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Kosoúhelník 155"/>
            <p:cNvSpPr/>
            <p:nvPr/>
          </p:nvSpPr>
          <p:spPr>
            <a:xfrm>
              <a:off x="2221336" y="2852936"/>
              <a:ext cx="220235" cy="204232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" name="Obdélník 156"/>
            <p:cNvSpPr/>
            <p:nvPr/>
          </p:nvSpPr>
          <p:spPr>
            <a:xfrm>
              <a:off x="1854209" y="3034035"/>
              <a:ext cx="39502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Obdélník 157"/>
            <p:cNvSpPr/>
            <p:nvPr/>
          </p:nvSpPr>
          <p:spPr>
            <a:xfrm>
              <a:off x="2292702" y="2913142"/>
              <a:ext cx="197511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9" name="Obdélník 158"/>
            <p:cNvSpPr/>
            <p:nvPr/>
          </p:nvSpPr>
          <p:spPr>
            <a:xfrm>
              <a:off x="1670222" y="3034034"/>
              <a:ext cx="9875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0" name="Skupina 159"/>
          <p:cNvGrpSpPr/>
          <p:nvPr/>
        </p:nvGrpSpPr>
        <p:grpSpPr>
          <a:xfrm>
            <a:off x="6016421" y="3110788"/>
            <a:ext cx="915262" cy="302468"/>
            <a:chOff x="596778" y="3457575"/>
            <a:chExt cx="915262" cy="302468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Obdélník se zakulaceným příčným rohem 290"/>
            <p:cNvSpPr/>
            <p:nvPr/>
          </p:nvSpPr>
          <p:spPr>
            <a:xfrm>
              <a:off x="651151" y="3594307"/>
              <a:ext cx="431619" cy="142877"/>
            </a:xfrm>
            <a:prstGeom prst="round2DiagRect">
              <a:avLst>
                <a:gd name="adj1" fmla="val 50000"/>
                <a:gd name="adj2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Obdélník 161"/>
            <p:cNvSpPr/>
            <p:nvPr/>
          </p:nvSpPr>
          <p:spPr>
            <a:xfrm>
              <a:off x="1082532" y="3594197"/>
              <a:ext cx="225275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Kosoúhelník 162"/>
            <p:cNvSpPr/>
            <p:nvPr/>
          </p:nvSpPr>
          <p:spPr>
            <a:xfrm>
              <a:off x="1302465" y="3495900"/>
              <a:ext cx="144016" cy="144016"/>
            </a:xfrm>
            <a:prstGeom prst="parallelogra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4" name="Lichoběžník 163"/>
            <p:cNvSpPr/>
            <p:nvPr/>
          </p:nvSpPr>
          <p:spPr>
            <a:xfrm>
              <a:off x="868920" y="3459896"/>
              <a:ext cx="87601" cy="72008"/>
            </a:xfrm>
            <a:prstGeom prst="trapezoi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5" name="Přímá spojnice 164"/>
            <p:cNvCxnSpPr/>
            <p:nvPr/>
          </p:nvCxnSpPr>
          <p:spPr>
            <a:xfrm>
              <a:off x="596778" y="3457575"/>
              <a:ext cx="646549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Přímá spojnice 165"/>
            <p:cNvCxnSpPr/>
            <p:nvPr/>
          </p:nvCxnSpPr>
          <p:spPr>
            <a:xfrm>
              <a:off x="1264507" y="3547247"/>
              <a:ext cx="247533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bdélník 166"/>
            <p:cNvSpPr/>
            <p:nvPr/>
          </p:nvSpPr>
          <p:spPr>
            <a:xfrm>
              <a:off x="810117" y="3714324"/>
              <a:ext cx="192088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Obdélník 167"/>
            <p:cNvSpPr/>
            <p:nvPr/>
          </p:nvSpPr>
          <p:spPr>
            <a:xfrm>
              <a:off x="811291" y="3545048"/>
              <a:ext cx="192088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9" name="TextovéPole 168"/>
          <p:cNvSpPr txBox="1"/>
          <p:nvPr/>
        </p:nvSpPr>
        <p:spPr>
          <a:xfrm>
            <a:off x="5868145" y="2730406"/>
            <a:ext cx="2492092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29" tIns="45715" rIns="91429" bIns="45715" rtlCol="0">
            <a:spAutoFit/>
          </a:bodyPr>
          <a:lstStyle>
            <a:defPPr>
              <a:defRPr lang="cs-CZ"/>
            </a:defPPr>
            <a:lvl1pPr>
              <a:defRPr b="1"/>
            </a:lvl1pPr>
          </a:lstStyle>
          <a:p>
            <a:r>
              <a:rPr lang="cs-CZ" sz="1600" dirty="0"/>
              <a:t>Zahraniční letecká technika</a:t>
            </a:r>
          </a:p>
        </p:txBody>
      </p:sp>
      <p:sp>
        <p:nvSpPr>
          <p:cNvPr id="170" name="Obdélník 169"/>
          <p:cNvSpPr/>
          <p:nvPr/>
        </p:nvSpPr>
        <p:spPr>
          <a:xfrm>
            <a:off x="8389198" y="2708920"/>
            <a:ext cx="287258" cy="338554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99240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3429000"/>
            <a:ext cx="5616624" cy="1035496"/>
          </a:xfrm>
        </p:spPr>
        <p:txBody>
          <a:bodyPr>
            <a:no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  <p:grpSp>
        <p:nvGrpSpPr>
          <p:cNvPr id="3" name="Skupina 6"/>
          <p:cNvGrpSpPr/>
          <p:nvPr/>
        </p:nvGrpSpPr>
        <p:grpSpPr>
          <a:xfrm>
            <a:off x="0" y="5360128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8" name="Zástupný symbol pro text 3"/>
          <p:cNvSpPr txBox="1">
            <a:spLocks/>
          </p:cNvSpPr>
          <p:nvPr/>
        </p:nvSpPr>
        <p:spPr>
          <a:xfrm>
            <a:off x="4283968" y="4572624"/>
            <a:ext cx="4968552" cy="512561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Objekt 10"/>
          <p:cNvGraphicFramePr>
            <a:graphicFrameLocks/>
          </p:cNvGraphicFramePr>
          <p:nvPr>
            <p:extLst/>
          </p:nvPr>
        </p:nvGraphicFramePr>
        <p:xfrm>
          <a:off x="971600" y="4505234"/>
          <a:ext cx="2520280" cy="194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CorelDRAW" r:id="rId4" imgW="2247900" imgH="1836738" progId="">
                  <p:embed/>
                </p:oleObj>
              </mc:Choice>
              <mc:Fallback>
                <p:oleObj name="CorelDRAW" r:id="rId4" imgW="2247900" imgH="183673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05234"/>
                        <a:ext cx="2520280" cy="1946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748464" y="6489105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4862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25" y="996008"/>
            <a:ext cx="14382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5580112" y="996008"/>
            <a:ext cx="3090702" cy="1733550"/>
            <a:chOff x="5580112" y="996008"/>
            <a:chExt cx="3090702" cy="1733550"/>
          </a:xfrm>
        </p:grpSpPr>
        <p:sp>
          <p:nvSpPr>
            <p:cNvPr id="9" name="Volný tvar 8"/>
            <p:cNvSpPr/>
            <p:nvPr/>
          </p:nvSpPr>
          <p:spPr>
            <a:xfrm>
              <a:off x="6653213" y="1669256"/>
              <a:ext cx="485775" cy="297657"/>
            </a:xfrm>
            <a:custGeom>
              <a:avLst/>
              <a:gdLst>
                <a:gd name="connsiteX0" fmla="*/ 157162 w 485775"/>
                <a:gd name="connsiteY0" fmla="*/ 7144 h 297657"/>
                <a:gd name="connsiteX1" fmla="*/ 0 w 485775"/>
                <a:gd name="connsiteY1" fmla="*/ 185738 h 297657"/>
                <a:gd name="connsiteX2" fmla="*/ 0 w 485775"/>
                <a:gd name="connsiteY2" fmla="*/ 297657 h 297657"/>
                <a:gd name="connsiteX3" fmla="*/ 259556 w 485775"/>
                <a:gd name="connsiteY3" fmla="*/ 288132 h 297657"/>
                <a:gd name="connsiteX4" fmla="*/ 485775 w 485775"/>
                <a:gd name="connsiteY4" fmla="*/ 0 h 297657"/>
                <a:gd name="connsiteX5" fmla="*/ 157162 w 485775"/>
                <a:gd name="connsiteY5" fmla="*/ 7144 h 29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775" h="297657">
                  <a:moveTo>
                    <a:pt x="157162" y="7144"/>
                  </a:moveTo>
                  <a:lnTo>
                    <a:pt x="0" y="185738"/>
                  </a:lnTo>
                  <a:lnTo>
                    <a:pt x="0" y="297657"/>
                  </a:lnTo>
                  <a:lnTo>
                    <a:pt x="259556" y="288132"/>
                  </a:lnTo>
                  <a:lnTo>
                    <a:pt x="485775" y="0"/>
                  </a:lnTo>
                  <a:lnTo>
                    <a:pt x="157162" y="7144"/>
                  </a:ln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996008"/>
              <a:ext cx="3090702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765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 Armáda České republiky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/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7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755576" y="1772816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smtClean="0"/>
              <a:t>Úvod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smtClean="0"/>
              <a:t>Ministr obrany </a:t>
            </a:r>
          </a:p>
          <a:p>
            <a:r>
              <a:rPr lang="cs-CZ" sz="3200" b="1" dirty="0"/>
              <a:t>	</a:t>
            </a:r>
            <a:r>
              <a:rPr lang="cs-CZ" sz="2800" i="1" dirty="0" smtClean="0"/>
              <a:t>Lubomír METNAR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smtClean="0"/>
              <a:t>Náčelník Generálního štábu AČR 	</a:t>
            </a:r>
            <a:r>
              <a:rPr lang="cs-CZ" sz="2800" i="1" dirty="0" smtClean="0"/>
              <a:t>Generálporučík Aleš OPATA</a:t>
            </a:r>
            <a:endParaRPr lang="cs-CZ" sz="28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smtClean="0"/>
              <a:t>První zástupce náčelníka </a:t>
            </a:r>
            <a:r>
              <a:rPr lang="cs-CZ" sz="3200" b="1" dirty="0"/>
              <a:t>Generálního štábu </a:t>
            </a:r>
            <a:r>
              <a:rPr lang="cs-CZ" sz="3200" b="1" dirty="0" smtClean="0"/>
              <a:t>AČR</a:t>
            </a:r>
          </a:p>
          <a:p>
            <a:r>
              <a:rPr lang="cs-CZ" sz="3200" b="1" dirty="0"/>
              <a:t>	</a:t>
            </a:r>
            <a:r>
              <a:rPr lang="cs-CZ" sz="2800" i="1" dirty="0" smtClean="0"/>
              <a:t>Generálporučík Jiří BALOUN</a:t>
            </a:r>
            <a:endParaRPr lang="cs-CZ" sz="28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b="1" dirty="0" smtClean="0"/>
          </a:p>
          <a:p>
            <a:pPr marL="269875"/>
            <a:endParaRPr lang="cs-CZ" sz="3200" b="1" i="1" dirty="0">
              <a:cs typeface="Arial" charset="0"/>
            </a:endParaRPr>
          </a:p>
          <a:p>
            <a:pPr marL="269875"/>
            <a:endParaRPr lang="cs-CZ" sz="3200" b="1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8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/>
              <a:t>Armáda jako součást společnosti</a:t>
            </a:r>
            <a:endParaRPr lang="cs-CZ" sz="40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5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0" y="2183801"/>
            <a:ext cx="9144234" cy="3261423"/>
            <a:chOff x="0" y="1827240"/>
            <a:chExt cx="9144234" cy="3261423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32721"/>
              <a:ext cx="5059606" cy="3255013"/>
            </a:xfrm>
            <a:prstGeom prst="rect">
              <a:avLst/>
            </a:prstGeom>
          </p:spPr>
        </p:pic>
        <p:pic>
          <p:nvPicPr>
            <p:cNvPr id="49217" name="Picture 65" descr="VÃ½sledek obrÃ¡zku pro vojenska prisaha acr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0"/>
            <a:stretch/>
          </p:blipFill>
          <p:spPr bwMode="auto">
            <a:xfrm>
              <a:off x="4471944" y="1827240"/>
              <a:ext cx="4672290" cy="326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1064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Bezpečnost země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/>
          <a:stretch/>
        </p:blipFill>
        <p:spPr>
          <a:xfrm>
            <a:off x="378" y="1368152"/>
            <a:ext cx="914362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Modernizace armády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9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599" b="9017"/>
          <a:stretch/>
        </p:blipFill>
        <p:spPr>
          <a:xfrm>
            <a:off x="-36512" y="1368786"/>
            <a:ext cx="9178536" cy="55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1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Češi v misích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9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t="11703" b="3799"/>
          <a:stretch/>
        </p:blipFill>
        <p:spPr>
          <a:xfrm>
            <a:off x="1588" y="1365151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Česko a Slovensko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pic>
        <p:nvPicPr>
          <p:cNvPr id="53315" name="Picture 67" descr="VÃ½sledek obrÃ¡zku pro cesko slovensko armada battle grou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0"/>
          <a:stretch/>
        </p:blipFill>
        <p:spPr bwMode="auto">
          <a:xfrm>
            <a:off x="0" y="1357486"/>
            <a:ext cx="9144000" cy="55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9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Váleční veteráni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-6032" y="2204864"/>
            <a:ext cx="9150841" cy="3384376"/>
            <a:chOff x="-6032" y="2132856"/>
            <a:chExt cx="9150841" cy="3384376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" t="174" r="1" b="-2828"/>
            <a:stretch/>
          </p:blipFill>
          <p:spPr>
            <a:xfrm>
              <a:off x="-6032" y="2132856"/>
              <a:ext cx="4373865" cy="3384376"/>
            </a:xfrm>
            <a:prstGeom prst="rect">
              <a:avLst/>
            </a:prstGeom>
            <a:scene3d>
              <a:camera prst="orthographicFront">
                <a:rot lat="0" lon="11099950" rev="0"/>
              </a:camera>
              <a:lightRig rig="threePt" dir="t"/>
            </a:scene3d>
          </p:spPr>
        </p:pic>
        <p:pic>
          <p:nvPicPr>
            <p:cNvPr id="54339" name="Picture 67" descr="VÃ½sledek obrÃ¡zku pro strelby armada afganistanÂ¨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6" t="11139" b="7164"/>
            <a:stretch/>
          </p:blipFill>
          <p:spPr bwMode="auto">
            <a:xfrm>
              <a:off x="4344928" y="2132856"/>
              <a:ext cx="4799881" cy="3295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688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1385639"/>
            <a:ext cx="9144000" cy="5472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7452320" cy="1035496"/>
          </a:xfrm>
        </p:spPr>
        <p:txBody>
          <a:bodyPr>
            <a:normAutofit/>
          </a:bodyPr>
          <a:lstStyle/>
          <a:p>
            <a:pPr algn="l"/>
            <a:r>
              <a:rPr lang="cs-CZ" sz="5400" b="1" dirty="0" smtClean="0"/>
              <a:t>Přípravy přehlídky</a:t>
            </a:r>
            <a:endParaRPr lang="cs-CZ" sz="5400" b="1" dirty="0"/>
          </a:p>
        </p:txBody>
      </p:sp>
      <p:grpSp>
        <p:nvGrpSpPr>
          <p:cNvPr id="3" name="Skupina 6"/>
          <p:cNvGrpSpPr/>
          <p:nvPr/>
        </p:nvGrpSpPr>
        <p:grpSpPr>
          <a:xfrm>
            <a:off x="0" y="1008747"/>
            <a:ext cx="9144000" cy="360040"/>
            <a:chOff x="0" y="1412776"/>
            <a:chExt cx="9144000" cy="432048"/>
          </a:xfrm>
        </p:grpSpPr>
        <p:sp>
          <p:nvSpPr>
            <p:cNvPr id="4" name="Obdélník 3"/>
            <p:cNvSpPr/>
            <p:nvPr/>
          </p:nvSpPr>
          <p:spPr>
            <a:xfrm>
              <a:off x="0" y="1412776"/>
              <a:ext cx="9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0" y="1556792"/>
              <a:ext cx="9144000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0" y="1700808"/>
              <a:ext cx="9144000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794109"/>
              </p:ext>
            </p:extLst>
          </p:nvPr>
        </p:nvGraphicFramePr>
        <p:xfrm>
          <a:off x="7740352" y="58397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" name="CorelDRAW" r:id="rId4" imgW="2247840" imgH="1836720" progId="">
                  <p:embed/>
                </p:oleObj>
              </mc:Choice>
              <mc:Fallback>
                <p:oleObj name="CorelDRAW" r:id="rId4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58397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179512" y="1484784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sp>
        <p:nvSpPr>
          <p:cNvPr id="10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60040" cy="324272"/>
          </a:xfrm>
        </p:spPr>
        <p:txBody>
          <a:bodyPr/>
          <a:lstStyle/>
          <a:p>
            <a:pPr>
              <a:defRPr/>
            </a:pPr>
            <a:fld id="{7D93C213-66A4-4B5C-B093-12431055621A}" type="slidenum">
              <a:rPr lang="cs-CZ" altLang="cs-CZ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PRO SLUŽEBNÍ POTŘEBU</a:t>
            </a:r>
            <a:endParaRPr lang="cs-CZ" altLang="cs-CZ" dirty="0"/>
          </a:p>
        </p:txBody>
      </p:sp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59549"/>
              </p:ext>
            </p:extLst>
          </p:nvPr>
        </p:nvGraphicFramePr>
        <p:xfrm>
          <a:off x="4023357" y="3452514"/>
          <a:ext cx="124130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9" name="CorelDRAW" r:id="rId6" imgW="2247840" imgH="1836720" progId="">
                  <p:embed/>
                </p:oleObj>
              </mc:Choice>
              <mc:Fallback>
                <p:oleObj name="CorelDRAW" r:id="rId6" imgW="2247840" imgH="18367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4000"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357" y="3452514"/>
                        <a:ext cx="124130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763" y1="8965" x2="36117" y2="13447"/>
                        <a14:foregroundMark x1="44357" y1="5763" x2="45147" y2="10245"/>
                        <a14:foregroundMark x1="25395" y1="11740" x2="26975" y2="16115"/>
                        <a14:foregroundMark x1="30361" y1="9819" x2="31377" y2="9178"/>
                        <a14:foregroundMark x1="53725" y1="27535" x2="55305" y2="33084"/>
                        <a14:foregroundMark x1="55079" y1="5229" x2="55982" y2="10993"/>
                        <a14:foregroundMark x1="66366" y1="8965" x2="63995" y2="13020"/>
                        <a14:foregroundMark x1="74041" y1="10139" x2="74041" y2="13661"/>
                        <a14:foregroundMark x1="69526" y1="13234" x2="69526" y2="13234"/>
                        <a14:foregroundMark x1="59819" y1="8858" x2="59819" y2="8858"/>
                        <a14:foregroundMark x1="50790" y1="7684" x2="50790" y2="7684"/>
                        <a14:foregroundMark x1="50113" y1="10032" x2="50113" y2="10032"/>
                        <a14:foregroundMark x1="41422" y1="8751" x2="41422" y2="8751"/>
                        <a14:foregroundMark x1="41309" y1="10886" x2="41309" y2="10886"/>
                        <a14:foregroundMark x1="39842" y1="9498" x2="39842" y2="9498"/>
                        <a14:foregroundMark x1="29007" y1="34365" x2="29007" y2="34365"/>
                        <a14:foregroundMark x1="29233" y1="34365" x2="29233" y2="34365"/>
                        <a14:foregroundMark x1="7111" y1="27748" x2="7111" y2="27748"/>
                        <a14:foregroundMark x1="14334" y1="29883" x2="14334" y2="29883"/>
                        <a14:foregroundMark x1="32957" y1="24120" x2="32957" y2="24120"/>
                        <a14:foregroundMark x1="26072" y1="26361" x2="26072" y2="26361"/>
                        <a14:foregroundMark x1="24718" y1="26788" x2="24718" y2="26788"/>
                        <a14:foregroundMark x1="23815" y1="27108" x2="23815" y2="27108"/>
                        <a14:foregroundMark x1="24266" y1="29029" x2="24266" y2="29029"/>
                        <a14:foregroundMark x1="52935" y1="20171" x2="52935" y2="20171"/>
                        <a14:foregroundMark x1="52709" y1="22412" x2="52709" y2="22412"/>
                        <a14:foregroundMark x1="85779" y1="30416" x2="85779" y2="30416"/>
                        <a14:foregroundMark x1="98420" y1="35859" x2="95485" y2="51014"/>
                        <a14:foregroundMark x1="79910" y1="3202" x2="93002" y2="3202"/>
                        <a14:foregroundMark x1="20316" y1="1921" x2="31377" y2="1067"/>
                        <a14:foregroundMark x1="80248" y1="9712" x2="82731" y2="8751"/>
                        <a14:foregroundMark x1="14786" y1="29562" x2="14786" y2="29562"/>
                        <a14:foregroundMark x1="3047" y1="41195" x2="6772" y2="57204"/>
                        <a14:foregroundMark x1="22009" y1="68090" x2="22009" y2="68090"/>
                        <a14:foregroundMark x1="24041" y1="76948" x2="24041" y2="76948"/>
                        <a14:foregroundMark x1="29120" y1="83885" x2="29120" y2="83885"/>
                        <a14:foregroundMark x1="42212" y1="90395" x2="42212" y2="90395"/>
                        <a14:foregroundMark x1="54176" y1="90928" x2="54176" y2="90928"/>
                        <a14:foregroundMark x1="60835" y1="90822" x2="60835" y2="90822"/>
                        <a14:foregroundMark x1="69865" y1="85806" x2="69865" y2="85806"/>
                        <a14:foregroundMark x1="76185" y1="78228" x2="76185" y2="78228"/>
                        <a14:foregroundMark x1="78330" y1="71718" x2="78330" y2="71718"/>
                        <a14:foregroundMark x1="16817" y1="30523" x2="16817" y2="30523"/>
                        <a14:foregroundMark x1="22009" y1="28922" x2="22009" y2="28922"/>
                        <a14:foregroundMark x1="31941" y1="25934" x2="31941" y2="25934"/>
                        <a14:foregroundMark x1="29120" y1="14088" x2="29120" y2="14088"/>
                        <a14:foregroundMark x1="29684" y1="10566" x2="29684" y2="10566"/>
                        <a14:foregroundMark x1="12302" y1="30096" x2="13544" y2="32978"/>
                        <a14:foregroundMark x1="21896" y1="27108" x2="22573" y2="29349"/>
                        <a14:foregroundMark x1="31264" y1="24546" x2="32054" y2="26254"/>
                        <a14:foregroundMark x1="41422" y1="24546" x2="44131" y2="24013"/>
                        <a14:foregroundMark x1="50790" y1="19851" x2="50903" y2="22199"/>
                        <a14:foregroundMark x1="61174" y1="21558" x2="61174" y2="23586"/>
                        <a14:foregroundMark x1="69639" y1="24013" x2="69413" y2="24013"/>
                        <a14:foregroundMark x1="74944" y1="25507" x2="74379" y2="28068"/>
                        <a14:foregroundMark x1="85440" y1="28709" x2="84312" y2="30096"/>
                        <a14:foregroundMark x1="85440" y1="28175" x2="86456" y2="28709"/>
                        <a14:foregroundMark x1="38262" y1="9819" x2="39278" y2="12273"/>
                        <a14:foregroundMark x1="48194" y1="6937" x2="48194" y2="8111"/>
                        <a14:foregroundMark x1="52596" y1="9605" x2="52144" y2="10672"/>
                        <a14:foregroundMark x1="58465" y1="8431" x2="57562" y2="11526"/>
                        <a14:foregroundMark x1="68962" y1="11526" x2="67043" y2="12807"/>
                        <a14:foregroundMark x1="65914" y1="20598" x2="69187" y2="20704"/>
                        <a14:foregroundMark x1="94018" y1="67663" x2="95485" y2="80790"/>
                        <a14:backgroundMark x1="30926" y1="33404" x2="30926" y2="33404"/>
                        <a14:backgroundMark x1="3499" y1="61473" x2="15801" y2="90395"/>
                        <a14:backgroundMark x1="5418" y1="42369" x2="7562" y2="53469"/>
                        <a14:backgroundMark x1="1919" y1="46852" x2="3273" y2="56990"/>
                        <a14:backgroundMark x1="96163" y1="51014" x2="96388" y2="73533"/>
                        <a14:backgroundMark x1="94357" y1="42796" x2="99661" y2="51868"/>
                        <a14:backgroundMark x1="94357" y1="6083" x2="97856" y2="12807"/>
                        <a14:backgroundMark x1="72235" y1="1708" x2="77652" y2="2775"/>
                        <a14:backgroundMark x1="25169" y1="3415" x2="35779" y2="2348"/>
                        <a14:backgroundMark x1="20655" y1="961" x2="35102" y2="1921"/>
                        <a14:backgroundMark x1="27201" y1="534" x2="33521" y2="961"/>
                        <a14:backgroundMark x1="81264" y1="1814" x2="89729" y2="427"/>
                        <a14:backgroundMark x1="82054" y1="4482" x2="87698" y2="5016"/>
                        <a14:backgroundMark x1="88939" y1="1814" x2="90406" y2="4696"/>
                        <a14:backgroundMark x1="81264" y1="2134" x2="82393" y2="3522"/>
                        <a14:backgroundMark x1="19977" y1="1067" x2="26298" y2="2775"/>
                        <a14:backgroundMark x1="56772" y1="40875" x2="56772" y2="4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50" y="2956598"/>
            <a:ext cx="1000472" cy="105806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53" y="4776881"/>
            <a:ext cx="1047362" cy="104736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61" y="1818700"/>
            <a:ext cx="952491" cy="133426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6" y="2835132"/>
            <a:ext cx="1196752" cy="1196752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24" y="4644666"/>
            <a:ext cx="1179637" cy="1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3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/>
  <PresentationFormat>Předvádění na obrazovce (4:3)</PresentationFormat>
  <Paragraphs>216</Paragraphs>
  <Slides>15</Slides>
  <Notes>15</Notes>
  <HiddenSlides>0</HiddenSlides>
  <MMClips>0</MMClips>
  <ScaleCrop>false</ScaleCrop>
  <HeadingPairs>
    <vt:vector baseType="variant" size="6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baseType="lpstr" size="17">
      <vt:lpstr>Motiv sady Office</vt:lpstr>
      <vt:lpstr>CorelDRAW</vt:lpstr>
      <vt:lpstr>Prezentace aplikace PowerPoint</vt:lpstr>
      <vt:lpstr> Armáda České republiky</vt:lpstr>
      <vt:lpstr>Armáda jako součást společnosti</vt:lpstr>
      <vt:lpstr>Bezpečnost země</vt:lpstr>
      <vt:lpstr>Modernizace armády</vt:lpstr>
      <vt:lpstr>Češi v misích</vt:lpstr>
      <vt:lpstr>Česko a Slovensko</vt:lpstr>
      <vt:lpstr>Váleční veteráni</vt:lpstr>
      <vt:lpstr>Přípravy přehlídky</vt:lpstr>
      <vt:lpstr>Akce ke 100. výročí</vt:lpstr>
      <vt:lpstr>Složení přehlídky</vt:lpstr>
      <vt:lpstr>Průběh přehlídky</vt:lpstr>
      <vt:lpstr>Schéma přehlídky</vt:lpstr>
      <vt:lpstr>Schéma přehlídky</vt:lpstr>
      <vt:lpstr>DĚKUJI ZA POZORNOST</vt:lpstr>
    </vt:vector>
  </TitlesOfParts>
  <Company/>
  <LinksUpToDate>false</LinksUpToDate>
  <SharedDoc>false</SharedDoc>
  <HyperlinksChanged>false</HyperlinksChanged>
  <AppVersion>14.0000</AppVersion>
  <Template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